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98" r:id="rId3"/>
    <p:sldId id="399" r:id="rId4"/>
    <p:sldId id="400" r:id="rId5"/>
    <p:sldId id="401" r:id="rId6"/>
    <p:sldId id="424" r:id="rId7"/>
    <p:sldId id="425" r:id="rId8"/>
    <p:sldId id="402" r:id="rId9"/>
    <p:sldId id="403" r:id="rId10"/>
    <p:sldId id="404" r:id="rId11"/>
    <p:sldId id="405" r:id="rId12"/>
    <p:sldId id="409" r:id="rId13"/>
    <p:sldId id="411" r:id="rId14"/>
    <p:sldId id="412" r:id="rId15"/>
    <p:sldId id="413" r:id="rId16"/>
    <p:sldId id="407" r:id="rId17"/>
    <p:sldId id="414" r:id="rId18"/>
    <p:sldId id="415" r:id="rId19"/>
    <p:sldId id="417" r:id="rId20"/>
    <p:sldId id="419" r:id="rId21"/>
    <p:sldId id="421" r:id="rId22"/>
    <p:sldId id="420" r:id="rId23"/>
    <p:sldId id="422" r:id="rId24"/>
    <p:sldId id="261" r:id="rId25"/>
    <p:sldId id="426" r:id="rId26"/>
    <p:sldId id="423" r:id="rId27"/>
    <p:sldId id="416" r:id="rId28"/>
    <p:sldId id="430" r:id="rId29"/>
    <p:sldId id="429" r:id="rId30"/>
    <p:sldId id="427" r:id="rId31"/>
    <p:sldId id="428" r:id="rId32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roxima Nova Rg" panose="02000506030000020004" pitchFamily="2" charset="0"/>
      <p:regular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8AD8D3-44D2-554C-80EF-F2DB423BC4BA}">
          <p14:sldIdLst>
            <p14:sldId id="256"/>
            <p14:sldId id="398"/>
            <p14:sldId id="399"/>
            <p14:sldId id="400"/>
            <p14:sldId id="401"/>
            <p14:sldId id="424"/>
            <p14:sldId id="425"/>
            <p14:sldId id="402"/>
            <p14:sldId id="403"/>
            <p14:sldId id="404"/>
            <p14:sldId id="405"/>
          </p14:sldIdLst>
        </p14:section>
        <p14:section name="Technical results" id="{36B498EC-42BD-2748-AE05-CD38D72BD087}">
          <p14:sldIdLst>
            <p14:sldId id="409"/>
            <p14:sldId id="411"/>
            <p14:sldId id="412"/>
            <p14:sldId id="413"/>
            <p14:sldId id="407"/>
            <p14:sldId id="414"/>
            <p14:sldId id="415"/>
            <p14:sldId id="417"/>
            <p14:sldId id="419"/>
            <p14:sldId id="421"/>
            <p14:sldId id="420"/>
            <p14:sldId id="422"/>
            <p14:sldId id="261"/>
            <p14:sldId id="426"/>
            <p14:sldId id="423"/>
            <p14:sldId id="416"/>
            <p14:sldId id="430"/>
            <p14:sldId id="429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0"/>
    <p:restoredTop sz="79551"/>
  </p:normalViewPr>
  <p:slideViewPr>
    <p:cSldViewPr snapToGrid="0">
      <p:cViewPr varScale="1">
        <p:scale>
          <a:sx n="164" d="100"/>
          <a:sy n="164" d="100"/>
        </p:scale>
        <p:origin x="2440" y="176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notesViewPr>
    <p:cSldViewPr snapToGrid="0">
      <p:cViewPr varScale="1">
        <p:scale>
          <a:sx n="114" d="100"/>
          <a:sy n="114" d="100"/>
        </p:scale>
        <p:origin x="305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108B29-E140-7315-5A56-0F32A129A5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B02A9-9C84-D2EC-E088-60E6978719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912D9-3026-E842-A6A0-D11332FC5272}" type="datetimeFigureOut">
              <a:rPr lang="en-DE" smtClean="0">
                <a:latin typeface="Proxima Nova Rg" panose="02000506030000020004" pitchFamily="2" charset="0"/>
              </a:rPr>
              <a:t>07.09.23</a:t>
            </a:fld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742BD-7500-735E-4978-A256B93FC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27284-C10E-5C1A-2326-56ABFECF57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01325-8EB6-264C-9A6C-38335D87EFAC}" type="slidenum">
              <a:rPr lang="en-DE" smtClean="0">
                <a:latin typeface="Proxima Nova Rg" panose="02000506030000020004" pitchFamily="2" charset="0"/>
              </a:rPr>
              <a:t>‹#›</a:t>
            </a:fld>
            <a:endParaRPr lang="en-DE" dirty="0"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66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1T03:43:37.497"/>
    </inkml:context>
    <inkml:brush xml:id="br0">
      <inkml:brushProperty name="width" value="0.3" units="cm"/>
      <inkml:brushProperty name="height" value="0.6" units="cm"/>
      <inkml:brushProperty name="color" value="#74B8CE"/>
      <inkml:brushProperty name="tip" value="rectangle"/>
      <inkml:brushProperty name="rasterOp" value="maskPen"/>
    </inkml:brush>
  </inkml:definitions>
  <inkml:trace contextRef="#ctx0" brushRef="#br0">0 15,'38'-4,"-3"1,-30 0,7 2,6-2,-5 3,9 0,-11 0,3 3,3-2,-2 2,2-3,0 0,-2 0,2 0,0 0,1 0,-4 0,3 3,-3-2,0 2,7 0,-3-2,-4 5,3-5,-3 2,0-3,3 3,-3-2,3 2,-2-3,2 0,-3 3,3-2,-2 5,2-5,-3 2,0-3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1T03:45:07.185"/>
    </inkml:context>
    <inkml:brush xml:id="br0">
      <inkml:brushProperty name="width" value="0.3" units="cm"/>
      <inkml:brushProperty name="height" value="0.6" units="cm"/>
      <inkml:brushProperty name="color" value="#74B8CE"/>
      <inkml:brushProperty name="tip" value="rectangle"/>
      <inkml:brushProperty name="rasterOp" value="maskPen"/>
    </inkml:brush>
  </inkml:definitions>
  <inkml:trace contextRef="#ctx0" brushRef="#br0">1 35,'56'-9,"-8"5,-11-5,0 8,-15-4,11 5,-24 0,7 0,23 0,-17 0,28 0,-35 0,1 0,1 0,-2 0,9-3,-3 3,0-4,0 4,0 0,-6 0,4 0,-4 4,3-4,-1 3,7-3,-10 4,17-4,-8 8,5-7,-6 4,2-5,-15 0,12 0,-7 0,1 3,9-2,-11 2,15 1,-18-3,18 4,-15-5,8 0,-7 0,7 3,-5 1,3 0,-3-1,-4-3,14 0,-13 0,32 0,-25 0,14 0,-20 0,-7 0,12 0,-6 0,10 0,-5 0,-7 0,28 7,-25-5,44 5,-27-7,6 0,-10 0,-17 3,17-2,-10 2,17-3,-18 0,40 0,-26 0,29 0,-36 3,8-2,-18 2,7-3,-7 0,-2 3,13-2,-1 7,9-7,-11 3,3-4,-16 0,12 0,-7 0,6 0,-3 0,-5 0,13 0,-9 0,2 0,7 5,3-4,4 4,-2-5,-15 0,2 0,-1 0,13 0,-2-3,0 2,2-2,-6 0,-2 2,-4-2,-3 3,8 0,25 7,-14-5,38 5,-49-7,21 0,-34 0,-1-3,15 2,-1-2,5 3,-5 0,-5 0,-3 0,14 0,0 0,0 0,4 0,-12 0,1 0,5 0,-12 0,11-3,-13 2,3-5,3 5,8-2,-5 3,5 0,-15 0,26 0,-13 3,15-2,-10 2,-15-3,24 0,-8-5,5 4,-6-3,-4 4,-10 0,7 0,-8 0,-2 0,10 0,-4 0,-2 0,1-3,-2 2,1-2,5 3,-5 0,2 0,0 0,-2 0,2 0,0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1T03:45:11.972"/>
    </inkml:context>
    <inkml:brush xml:id="br0">
      <inkml:brushProperty name="width" value="0.3" units="cm"/>
      <inkml:brushProperty name="height" value="0.6" units="cm"/>
      <inkml:brushProperty name="color" value="#74B8CE"/>
      <inkml:brushProperty name="tip" value="rectangle"/>
      <inkml:brushProperty name="rasterOp" value="maskPen"/>
    </inkml:brush>
  </inkml:definitions>
  <inkml:trace contextRef="#ctx0" brushRef="#br0">1 73,'54'3,"0"1,-41-4,4 0,0 0,-5 0,11 0,-11 0,4 0,4 0,4 0,46 0,-41 0,66 0,-68 0,27 0,-34 0,-6 0,6 0,-8 0,8 0,23 0,-21 0,21 0,-30 0,-2 0,9 0,3 0,-4 0,1 0,5 0,-11 0,13 0,-16 0,20 0,-16 0,15 0,-22 0,11 0,0 0,-1 0,-2 0,-2-4,5 4,0-3,10 3,-10 0,0 0,4 0,-7 0,13 0,-14 0,2 0,2 0,-3 0,11 0,-12 0,1 0,2 0,-3 0,13 0,-2-5,1 4,-1-4,-9 5,-6 0,9 0,-4 0,13 0,-14 0,1 0,4 0,-7 0,13 0,-8 0,-3 0,15-4,-16 3,14-4,-8 5,-4 0,1 0,2 0,-3 0,4 0,5 0,35 0,-30 0,50 0,-50 0,10 0,-19 3,-5-2,-4 5,9-5,0 5,7-5,-11 2,14-3,-18 0,31 0,-25 0,41 0,-40 0,13 0,9-3,-24 2,48-2,-36 0,13 2,-21-2,-9 3,4 0,9 0,-6 0,14 0,-21 0,9 0,-8 0,32 0,-24 0,31 0,-37 0,45-5,-37 4,32-3,-41 4,13 0,-15 0,20 0,1 0,0 0,8 0,-24 0,-1 0,-1 0,-4 0,8 0,-3 0,-5-3,12 2,-11-2,21-3,-17 4,9-4,-15 6,5 0,-1 0,29 0,-7 0,3 3,-13-2,-6 2,-1-3,2 0,-9 0,1 0,0 0,15 0,-13 0,31 0,-20 0,9 0,-15 0,-14 0,9 0,3 0,6 0,2 0,2-5,8-1,-6 1,0 0,-10 5,-6-3,1 2,1-2,-1 3,4 0,3 0,-6 0,6-3,-6 2,8-2,5 3,4 0,-11 0,4 0,-11 0,3 0,-3 0,-5 0,6 3,8-2,-2 2,13 2,-19-4,3 4,-7-5,5 0,1 0,24 7,5-5,35 8,-25-6,7 0,-45 2,3-5,-1 2,-3 0,4-2,0 6,-10-6,9 4,-1-2,-8-2,7 2,-6-3,1 0,5 0,-2 0,0 0,7 0,-6 3,0-2,-3 2,-2-3,1 0,12 5,-7-4,5 3,-8-4,-6 0,19 0,-18 0,12 3,-12-2,-3 2,16 2,-10-4,24 3,-24-4,37 0,-35 0,17 0,-21 0,-5-3,20 3,-16-4,13 4,-11 0,-3 0,16 0,0 5,-5-4,10 4,-20-5,7 0,-3 0,-4 0,8 0,-5 0,2 0,-3-3,3 2,-3-5,7 5,-10-5,12 5,-14-2,10 3,-5 0,1-3,2 2,-3-2,6 3,-4 0,1 0,-1-6,-4 1,5-5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1T03:43:41.750"/>
    </inkml:context>
    <inkml:brush xml:id="br0">
      <inkml:brushProperty name="width" value="0.3" units="cm"/>
      <inkml:brushProperty name="height" value="0.6" units="cm"/>
      <inkml:brushProperty name="color" value="#74B8CE"/>
      <inkml:brushProperty name="tip" value="rectangle"/>
      <inkml:brushProperty name="rasterOp" value="maskPen"/>
    </inkml:brush>
  </inkml:definitions>
  <inkml:trace contextRef="#ctx0" brushRef="#br0">1 39,'48'0,"-13"0,8 0,-16 0,10 0,9 0,-16-5,10 4,-4-3,-21 4,30 0,-23 0,16 0,2 0,-10 0,35 0,-31 0,4 0,1 7,3-5,12 5,14-7,-40 0,8 0,-12 0,19 3,6-2,0 2,-17-3,-11 0,0 0,-7 0,3 0,3 0,-7 0,10 0,1 0,7 0,-3 0,6 0,-18 0,17 0,-3 0,-5 0,6 4,-15-2,6 2,-8-4,2 0,-1 0,3 0,-1 3,0-2,1 2,-4-3,10 0,-11 0,5 0,-1 0,0 0,-1 0,26 7,4-5,42 5,-34-7,2 0,-4 0,-18 0,56 0,-27 0,-3 0,7-4,-39 3,-1-4,-19 5,28-7,24 5,-12-5,48 7,-65 0,48-5,-55 4,21-8,-36 8,29-4,-26 5,15 0,-17-3,1 2,9-2,-5 3,9 0,4 0,-10 0,16 0,-8 0,-1 0,26 0,-32 0,18 0,-17 0,2 0,-4 0,2 0,-6 0,1 0,5 0,-2 3,-1-2,1 2,6-3,-7 0,4 0,18 0,-18 0,25 0,-24 0,2 0,5 0,-10 0,6 0,-11 0,0 0,6 0,-8 0,8 0,-6 0,11 0,-5 0,4 0,-7 0,27 0,-20 0,42 0,-49 0,26 0,-27 0,3 0,5 0,-14 0,24 0,-17-3,12 2,-12-2,-3 3,10-4,-7 3,4-4,-7 5,-1 0,8-6,-5 4,3-7,3 8,1-2,3 3,-9 0,7 0,0 0,0 0,0 0,-7 0,12 0,-9 0,15 0,-26 0,12 0,-7 0,11 0,-8 0,7 0,-10 0,3 0,1 0,-1 0,-3 0,3 0,9 0,0 0,-3 0,4 0,-15 0,17 0,-2 0,-6 0,2 0,-12 0,9 0,-4 0,4 0,-3 0,1 0,0 0,-1 0,3 0,-7 0,13 0,-16 0,8 0,-2 0,-4 0,9 0,-4 0,-6 0,19 0,-19 0,16 0,-5 0,-9 0,11 0,-13 0,6 0,1 0,-3 3,1-2,5 2,-4-3,30 0,-1 3,-6-2,19 2,-43-3,14 0,-13 0,-9 0,15 0,-8 0,3 0,-2 0,1 0,-1 0,1 3,2-2,-9 2,12-3,-7 0,0 0,7 0,-9 0,7 3,-3-2,-6 2,9-3,-5 0,2 0,1 0,-4 0,3 0,-3 3,3-2,-3 2,3-3,1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1T03:44:06.962"/>
    </inkml:context>
    <inkml:brush xml:id="br0">
      <inkml:brushProperty name="width" value="0.3" units="cm"/>
      <inkml:brushProperty name="height" value="0.6" units="cm"/>
      <inkml:brushProperty name="color" value="#74B8CE"/>
      <inkml:brushProperty name="tip" value="rectangle"/>
      <inkml:brushProperty name="rasterOp" value="maskPen"/>
    </inkml:brush>
  </inkml:definitions>
  <inkml:trace contextRef="#ctx0" brushRef="#br0">1 42,'61'0,"-2"0,10 0,-31 0,31 0,-41 0,2 0,-5 0,-14 0,8 0,-7 0,9 0,-7 0,10 0,-10 0,6 0,1 0,-11 0,14 0,-10 0,-2 0,10 0,-9 0,14 0,-14 0,15 0,-9 0,10 0,-10 0,23 0,1 0,10-5,3 4,-25-4,1 5,-11 0,-3 0,-1 0,0 0,1 0,-3 0,8 0,-7 0,10 0,-12 0,10 0,-8-3,12 2,-12-2,0 3,5 0,-11 0,21 0,-15 0,10 0,-12 0,3 0,0 0,1 0,0 0,12 0,-19 0,16 0,-13 0,12 0,-10 0,31 0,-20 0,26 0,-25 0,-1 0,-16 0,25 0,2 0,11 0,11 0,-33 0,18 0,-27 0,8-3,-8 2,-1-2,-3 3,6 0,-8 0,8 0,-6 0,0 0,10 0,-9 0,2 0,0 0,-6 0,13-3,-6 2,0-2,-2 3,6-4,-3 3,7-4,-9 5,-3 0,7 0,-2 0,3 0,18 0,-20 0,20 0,-29 0,3 0,8 0,-8 0,9 3,-10-2,9 5,-9-5,19 2,-20-3,10 0,-8 3,13-2,-9 2,10-3,-18 0,20 3,-18-2,15 2,-14-3,2 0,6 0,-6 0,1 0,-2 0,1 0,9 0,-11 0,47 0,-42 0,32 0,-11 0,8 0,0 0,18 0,-38 0,23 0,-26 0,7 0,-18 0,8 0,4 0,-12 0,11 0,-13 0,6 0,1 0,-3 0,4 3,0-2,0 2,3-3,2 0,-10 0,9 0,-6 0,5 0,-3 0,-3 0,0 0,-3 0,10 3,-11-2,4 2,7-3,-2 0,6 0,-3 0,-5 0,14 0,-13 0,4 0,-7 0,-2 0,5 0,-2 0,0 0,13 0,-14 0,33 0,-4 0,3 0,-4 0,-24 0,-7 0,2 0,-1 0,3 0,-1 0,-3 0,3 0,-2 0,2 0,0 0,5 0,-3 0,2 0,-10 0,25 0,-19 0,19 0,-25 0,-1 0,10 0,-7 0,7-3,-4 2,-1-2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1T03:44:09.639"/>
    </inkml:context>
    <inkml:brush xml:id="br0">
      <inkml:brushProperty name="width" value="0.3" units="cm"/>
      <inkml:brushProperty name="height" value="0.6" units="cm"/>
      <inkml:brushProperty name="color" value="#74B8CE"/>
      <inkml:brushProperty name="tip" value="rectangle"/>
      <inkml:brushProperty name="rasterOp" value="maskPen"/>
    </inkml:brush>
  </inkml:definitions>
  <inkml:trace contextRef="#ctx0" brushRef="#br0">0 15,'45'3,"-6"-2,4 2,-22-3,45 0,-40 0,41 0,-40 0,24 0,-32 0,0 0,-3 0,-5 0,6 0,7 0,-8 0,14 0,-17 0,9 0,5-3,-13 2,36-2,-33 3,29 0,-33 0,13 0,-15 0,9 0,6 0,-4 0,4 0,-9 0,-3 0,13 0,-9 0,17 0,-22 0,15 0,-5 0,1 0,1-3,-11 2,13-2,-9 3,6 0,-10 0,-4 0,11 0,5 0,4 0,-4 0,-1 0,-3 0,-3 0,3 0,-12 0,10-3,-8 2,8-2,5 3,2 0,-3 0,0 0,-16 0,11 0,-3 0,2 3,-2 4,-5 1,0 5,5-5,-4-1,5-4,0-3,-3 0,4 0,-4 3,-1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1T03:44:32.831"/>
    </inkml:context>
    <inkml:brush xml:id="br0">
      <inkml:brushProperty name="width" value="0.3" units="cm"/>
      <inkml:brushProperty name="height" value="0.6" units="cm"/>
      <inkml:brushProperty name="color" value="#EDAA65"/>
      <inkml:brushProperty name="tip" value="rectangle"/>
      <inkml:brushProperty name="rasterOp" value="maskPen"/>
    </inkml:brush>
  </inkml:definitions>
  <inkml:trace contextRef="#ctx0" brushRef="#br0">1 79,'41'4,"2"-1,-27-3,28 0,-24 0,59 0,-31 0,14 0,-25 0,-1 0,-2 0,6 0,-5 0,-19-3,2 2,-2-2,4-1,-5 3,3-4,-2 2,3-1,-1 0,2 1,-6 3,4 0,10-5,-11 4,14-3,-18 4,5 0,3-5,-9 4,17-3,1 4,-2 0,0 0,-11 0,0 0,-2 0,2 0,3 0,-4 0,4 0,-6 0,29-8,-11 2,10-2,-21 3,-11 5,15-3,-11 2,20-2,-10 3,10 0,-3 0,-3 0,-10 0,-4 0,5 0,-6 0,10 3,2-2,-8 2,14-3,-18 0,5 0,9 0,-13 0,21 0,-22 0,15 0,-12 0,9 0,-10 0,2 0,0 0,9 0,-7 0,5 0,-16 0,22 5,-15-4,19 3,-19-4,-1 3,6-2,-10 2,11-3,-8 0,13 0,-10 0,5 0,-8 0,2 0,6 0,-6 0,1 0,-2 0,1 0,8 0,-7 3,4-2,-6 2,7-3,-5 0,12 0,-13 0,8 0,-11 0,4 0,1 0,-4 0,9 3,-10-2,5 2,3-3,3 0,-1 0,7 0,1 0,-9 0,3 0,-14 0,4 0,4 0,0 0,-1 0,-3 0,3 0,-2 0,2 0,0 0,-2 0,5 0,-5 0,2 0,-3-3,0-1,3 0,-2 1,2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1T03:48:21.368"/>
    </inkml:context>
    <inkml:brush xml:id="br0">
      <inkml:brushProperty name="width" value="0.3" units="cm"/>
      <inkml:brushProperty name="height" value="0.6" units="cm"/>
      <inkml:brushProperty name="color" value="#74B8CE"/>
      <inkml:brushProperty name="tip" value="rectangle"/>
      <inkml:brushProperty name="rasterOp" value="maskPen"/>
    </inkml:brush>
  </inkml:definitions>
  <inkml:trace contextRef="#ctx0" brushRef="#br0">1 28,'45'4,"-4"-1,-26-3,10 0,-13 0,17 0,-20 0,36 0,-28 0,21 0,-27 0,-1 0,13 0,-12 0,22 5,-24-4,9 4,-2-5,-3 0,7 0,17 0,-12 0,14 0,-12 0,-11 0,6 0,-5 0,-6 0,12 0,-11 0,5 0,13-5,-12 4,14-4,-15 5,0 0,1 0,-3 0,4 0,3-4,-5 3,14-4,-7 5,0 0,0 0,-7 0,1 0,-3 0,4 0,-7 0,5 0,3 0,-7 0,6 0,2 0,-1 0,9 0,-12 0,8 0,4 0,10 0,-11 0,-1 0,-19 0,12 0,-4 3,3-2,5 2,-1-3,1 0,7 0,-18 0,6 0,6 0,3 0,2-3,5 2,-18-2,4 3,-8 0,1 0,4 0,0 0,5 0,-7 0,4 0,-6 0,10 0,-10 0,10 0,-10 0,0 0,14 0,-14 0,9 0,-12 0,11 0,-7 0,14 0,-16 0,8 3,-7-2,0 2,7-3,-3 0,6 0,-9 0,1 0,1 0,-5 0,19 0,-18 0,8 0,0 0,-11 0,21 0,-21 0,27 0,-25 0,18 0,-19 0,9 0,-4 0,4 0,-3 0,-2 0,2 0,14 0,-13 0,13 0,-17 0,10-4,3 2,-3-2,8 4,-20 0,16 0,-2 0,-3 0,-1 0,-12 0,9 0,5 0,-1 0,8 0,-18 0,8 0,-7 0,0 0,6 0,-4 0,1 0,2 0,1 0,-1 0,9 0,-18 0,10 0,-6 0,4 0,0 0,-1 0,11 0,-8 0,15 0,-16 0,-2 0,-1 0,-4 0,8-3,20 2,-19-2,18 3,-25 0,-3 0,12 0,-11 0,9 0,9 0,17 0,-9-3,5 2,-29-2,-3 3,9 0,-8 0,16 0,-16 0,17 0,-17 0,17 0,-16 0,14-3,-15 2,11-2,-11 3,14 0,-16 0,12 3,-5-2,-1 2,4-3,-6 0,0 0,3 0,-2 3,2-2,4 2,-8-3,8 0,0 0,-7 0,17 0,-21 0,7 0,-1 0,-3 0,10-3,-11 2,4-2,4 3,-3 0,3 0,-7 0,1 0,4 3,-4-2,0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1T03:48:31.922"/>
    </inkml:context>
    <inkml:brush xml:id="br0">
      <inkml:brushProperty name="width" value="0.3" units="cm"/>
      <inkml:brushProperty name="height" value="0.6" units="cm"/>
      <inkml:brushProperty name="color" value="#74B8CE"/>
      <inkml:brushProperty name="tip" value="rectangle"/>
      <inkml:brushProperty name="rasterOp" value="maskPen"/>
    </inkml:brush>
  </inkml:definitions>
  <inkml:trace contextRef="#ctx0" brushRef="#br0">1 25,'94'-8,"-37"2,1 1,-7 4,-2 1,34-5,-24 5,-16 0,-23 0,24 0,-28 0,38 3,-36-2,28 2,-22 2,7-4,29 4,-11-5,0 0,-7-4,-24 4,16-3,-21 3,16 0,-3 0,-2 0,-2 0,-12 0,7 0,10 0,27 0,-22 0,10 0,-28 0,3 0,4 0,-3 0,10 0,-11 0,30 7,-27-5,54 5,-53-7,53 0,-55 0,16 0,-19 0,-8 0,11 0,-3 0,5 0,18 7,-22-5,52 1,34 1,-11-1,-37-2,2-1,15 1,15 0,0 0,-17-1,-16 0,-7 0,48 0,-50 0,-13 3,-14-2,3 2,15-3,-16 0,24 0,-7 0,-10 0,5 0,-8 0,-8 0,7 0,0 0,-13 0,33 0,-20 0,27 3,3 1,-17-2,49 5,-72-7,8 0,-4 0,-2 0,19 0,-9 0,27 8,-11-7,7 7,19-8,1 0,22 0,-33 0,6 0,-33 0,6 0,-4 0,-16 0,13 0,-13 0,13 0,-7 0,-2 3,22-2,-12 2,55-3,-47 0,43 0,-61 0,36-5,-37 4,23-4,-30 5,12-3,-9 3,0-4,10 4,-11 0,6 0,-4 0,-4 0,11 0,-4 0,5 0,-10-3,3 3,-3-4,0 4,14 0,-1 4,-3-4,8 3,-23-3,19 0,-12 0,20 0,-19 0,33 0,-20 0,7 0,-2 0,-23 0,10 0,-5-3,11 3,-10-4,16 4,-24 0,18 0,-12 4,3-4,20 3,-26-3,31 0,-21 0,1 0,1 0,-14 0,9 0,4-3,0 3,-3-4,-8 4,4 0,-1 0,15 0,-12 0,7 0,-9 0,4 0,9 0,-5 0,25 0,-4 0,-3 0,-7 0,-22 0,-4 0,11 0,-6 0,8 0,-8 4,10-4,20 3,-9-3,16 5,-15-4,-12 4,-1-5,-13 0,2 0,5 0,-3 0,4 0,-1 0,-6 0,24 0,-21 0,39 7,-35-5,56 5,-51-7,50 0,-54 0,17 0,-17 0,-8 0,11 0,-12 0,39 0,-28 0,31 5,-40-4,4 3,0-4,-5 0,8 0,0-3,-4 2,1-2,-1 3,-4-3,8 2,-5-2,2 3,-3-3,3 2,1-2,-3 3,10 0,-12 0,18 0,-18 0,8 0,-1 0,-7 0,16 0,-6 0,6 0,3 0,-13 0,0 0,-8 0,12 0,-3 0,0 0,-3 0,0 0,-2 0,6 0,-4 0,4 0,3 0,-5 0,8 0,-14 0,5 0,-2 0,2 0,-2 0,3 0,1 0,-7 0,10 0,-12 0,3 0,20 0,-19 0,26 0,-31 0,18 0,-15 0,8 0,-7 0,3 0,1 0,3 0,-6 0,1 0,1-6,-2 5,3-6,1 7,-7 0,9-3,-4 2,-6-5,9 6,2-8,-2 7,12-8,-13 7,0-5,-3 6,-2-2,1 3,5 0,-5 0,2 0,0 0,4 0,8 0,-9 0,0 0,4 0,-13 0,16-3,-16 2,3-2,9 3,-10 0,10 0,-12 0,3 0,9 0,-10 0,7 0,-4 0,-4 0,9 0,-8 0,12 4,-2-2,3 2,-6-4,-9 0,5 0,-1 0,6 0,-3 0,-4 0,2-3,2 2,30-2,8 10,-3-5,-6 5,-32-7,7 0,-6 0,18 0,-16 4,9-4,-20 3,10-3,1-3,0 3,-1-7,25 7,-23-4,31 4,-21 0,-7 0,2 0,-14 0,7-3,-1 3,1-3,-7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1T03:48:36.106"/>
    </inkml:context>
    <inkml:brush xml:id="br0">
      <inkml:brushProperty name="width" value="0.3" units="cm"/>
      <inkml:brushProperty name="height" value="0.6" units="cm"/>
      <inkml:brushProperty name="color" value="#74B8CE"/>
      <inkml:brushProperty name="tip" value="rectangle"/>
      <inkml:brushProperty name="rasterOp" value="maskPen"/>
    </inkml:brush>
  </inkml:definitions>
  <inkml:trace contextRef="#ctx0" brushRef="#br0">1 22,'58'3,"40"1,-63-4,17 0,1 0,-19 0,21 0,-23 4,-10-3,1 7,-3-7,-3 2,8 1,-5-2,8 2,-13-4,-2 0,13 3,2-2,-2 2,24-3,-33 0,19 0,-22 0,-3 0,9 0,1 0,-1 0,2 0,15 0,-3 0,6 0,-16 0,-14 0,4 0,7 0,23 0,-9 0,14 0,-12 0,-12 0,-4-3,-9 2,2-2,28 3,-16 0,22 0,-32 0,5 0,-1 0,-7 0,6 0,-2 3,-1-2,1 2,3-3,-7 0,5 0,-1 0,-3 0,15 0,-9-3,4 2,-2-2,-10 3,15 0,-4 0,0 0,2 0,-11 0,0 0,3 0,-3 0,3 0,0 0,1 0,-3 0,4 0,-7 0,5 0,0 0,1 0,-3-3,4 2,-4-2,0 3,39 0,-34 0,40 0,-44 0,22 0,-23 0,12 0,-17 0,1 0,9-3,6-2,11-4,-6 3,-6-1,-12 6,-3-2,11 3,-8 0,9-3,-11 2,3-2,6 3,-4 0,1 0,2 0,-9 0,12 0,-10 0,5 0,0-3,-2 2,2-2,0 3,-3 3,4 1,-5 0,1 2,0-2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1T03:44:59.524"/>
    </inkml:context>
    <inkml:brush xml:id="br0">
      <inkml:brushProperty name="width" value="0.3" units="cm"/>
      <inkml:brushProperty name="height" value="0.6" units="cm"/>
      <inkml:brushProperty name="color" value="#74B8CE"/>
      <inkml:brushProperty name="tip" value="rectangle"/>
      <inkml:brushProperty name="rasterOp" value="maskPen"/>
    </inkml:brush>
  </inkml:definitions>
  <inkml:trace contextRef="#ctx0" brushRef="#br0">0 39,'65'4,"-16"-1,-24-3,2 0,-9 0,32 0,11 0,0 0,0 0,-32 0,-5 0,-5-3,3 2,-8-2,0 3,3-3,-2 2,5-2,1 0,-3-1,6 0,-9 1,1 0,6 2,5-2,-3 3,-3 0,-8 0,-1 0,11-3,-11 2,11-2,-8 3,13 0,-11 0,6 0,-3 0,-3 0,3 0,-7 0,12 3,-8-2,11 5,-7-5,6 2,-6-3,10 0,-18 0,8 0,-7 0,0 3,3-2,-2 2,2-3,3 0,-8 0,11 0,-11-3,5 2,0-2,-3 3,4 0,-1 0,0 0,-2 0,5 0,-9 0,6 0,4 0,-6 0,2 0,-1 0,10 0,-6 0,8 0,-17 0,2 0,7 0,-7 0,13 0,-1 5,-7-4,8 3,-18-4,9 0,-3-3,4 2,-1-2,-3 3,6-3,-7 2,6-2,-5 0,1 3,2-4,0 4,-2 0,2 0,-3-3,3 3,1-4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roxima Nova Rg" panose="02000506030000020004" pitchFamily="2" charset="0"/>
              </a:defRPr>
            </a:lvl1pPr>
          </a:lstStyle>
          <a:p>
            <a:endParaRPr lang="en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roxima Nova Rg" panose="02000506030000020004" pitchFamily="2" charset="0"/>
              </a:defRPr>
            </a:lvl1pPr>
          </a:lstStyle>
          <a:p>
            <a:fld id="{8E33E4B5-CAF7-B24F-A251-A731D9C26E18}" type="datetimeFigureOut">
              <a:rPr lang="en-DE" smtClean="0"/>
              <a:pPr/>
              <a:t>07.09.23</a:t>
            </a:fld>
            <a:endParaRPr lang="en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roxima Nova Rg" panose="02000506030000020004" pitchFamily="2" charset="0"/>
              </a:defRPr>
            </a:lvl1pPr>
          </a:lstStyle>
          <a:p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roxima Nova Rg" panose="02000506030000020004" pitchFamily="2" charset="0"/>
              </a:defRPr>
            </a:lvl1pPr>
          </a:lstStyle>
          <a:p>
            <a:fld id="{B89F443F-EDF7-0E40-929D-BA8EC721A0F9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291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roxima Nova Rg" panose="0200050603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roxima Nova Rg" panose="0200050603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roxima Nova Rg" panose="0200050603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roxima Nova Rg" panose="0200050603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roxima Nova Rg" panose="0200050603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start by explaining the task…</a:t>
            </a:r>
          </a:p>
          <a:p>
            <a:r>
              <a:rPr lang="en-US" dirty="0"/>
              <a:t>Radiologist often have to write a report based on a radiograph.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6020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DE" dirty="0"/>
              <a:t>e generally find that variable-length methods perform comparably, with the threshold-based method being slightly better than the classifier-based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717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analyze where the improvement in performance comes from we look at which impressions benefit the most from the variable length summaries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16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8273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For findings which both candidate/reference have in common, we capture factuality.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9019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812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We see a similar trend across all models.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These followups are probably left out, becauase they are not mentioned in the findings section and can’t be generated without clinical 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Sometimes these are added by the models, but these are hallucinations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Could warrant cleaning of MIMIC-CXR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7405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 invite to take a look at the paper to see all error categories along some examples in more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9074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there is a problem regarding selecting </a:t>
            </a:r>
            <a:r>
              <a:rPr lang="en-US" dirty="0" err="1"/>
              <a:t>conent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22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8795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we noticed that there is a problem with content selection. </a:t>
            </a:r>
          </a:p>
          <a:p>
            <a:r>
              <a:rPr lang="en-US" dirty="0"/>
              <a:t>We believe that this is due to the lack of clinical context.</a:t>
            </a:r>
          </a:p>
          <a:p>
            <a:r>
              <a:rPr lang="en-US" dirty="0"/>
              <a:t> sometimes latent factors that affect reporting are not available to the model. </a:t>
            </a:r>
          </a:p>
          <a:p>
            <a:r>
              <a:rPr lang="en-US" dirty="0"/>
              <a:t>Things such as…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23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2426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error analysis has also some limitations: </a:t>
            </a:r>
          </a:p>
          <a:p>
            <a:pPr algn="ctr"/>
            <a:endParaRPr lang="en-US" dirty="0"/>
          </a:p>
          <a:p>
            <a:pPr algn="l"/>
            <a:r>
              <a:rPr lang="en-US" dirty="0"/>
              <a:t>We only use the reference impression when annotating. </a:t>
            </a:r>
          </a:p>
          <a:p>
            <a:pPr algn="l"/>
            <a:r>
              <a:rPr lang="en-US" dirty="0"/>
              <a:t>In the absence of clinical context, we argue that this is the most reliable benchmark. </a:t>
            </a:r>
          </a:p>
          <a:p>
            <a:pPr algn="l"/>
            <a:r>
              <a:rPr lang="en-US" dirty="0"/>
              <a:t>However, we also recognize that we can’t assess that factuality of additions without access to the findings section.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To achieve that, we use a natural language inference model for radiology reports (</a:t>
            </a:r>
            <a:r>
              <a:rPr lang="en-US" dirty="0" err="1"/>
              <a:t>RadNLI</a:t>
            </a:r>
            <a:r>
              <a:rPr lang="en-US" dirty="0"/>
              <a:t>), and check whether the additions can be entailed from or contradict the findings section.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26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78049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[Can be left out if time is short]</a:t>
            </a:r>
          </a:p>
          <a:p>
            <a:endParaRPr lang="en-DE" dirty="0"/>
          </a:p>
          <a:p>
            <a:r>
              <a:rPr lang="en-DE" dirty="0"/>
              <a:t>Similar trends with respect to all models. We believe that these are due to background information that are not available to the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4068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4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91781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28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26493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29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68700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31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2782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make two contributions: </a:t>
            </a:r>
          </a:p>
          <a:p>
            <a:r>
              <a:rPr lang="en-US" dirty="0"/>
              <a:t>The first one is with respect to abstractive summarization that suffers from hallucinations: In this regard, we investigate the use of extractive summaries as guidance, and show that using variable-length guidance,  which is domain-agnostic and cheap to produce is an alternative to the more expensive domain-specific guidance. </a:t>
            </a:r>
          </a:p>
          <a:p>
            <a:endParaRPr lang="en-US" dirty="0"/>
          </a:p>
          <a:p>
            <a:r>
              <a:rPr lang="en-US" dirty="0"/>
              <a:t>In the second part of this work, we go beyond the automatic metrics for this task and conduct a manual error analysis of the guided and unguided summarization methods.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5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5929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start by explaining extractive summarization and how its output is used as a guidance for guided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46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initial experiments, we notice that using a fixed-length guidance signal for all reports is not effective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because target impressions differ with respect to their length. You can see the distribution on the figure on the right. A lot of the impressions are short, but we have a long tail of  relatively long impressions. </a:t>
            </a:r>
          </a:p>
          <a:p>
            <a:endParaRPr lang="en-US" dirty="0"/>
          </a:p>
          <a:p>
            <a:r>
              <a:rPr lang="en-US" dirty="0"/>
              <a:t>This is why, we hypothesize that "effective guidance depends on the intended target length”</a:t>
            </a:r>
          </a:p>
          <a:p>
            <a:endParaRPr lang="en-US" dirty="0"/>
          </a:p>
          <a:p>
            <a:r>
              <a:rPr lang="en-US" dirty="0"/>
              <a:t>In other words, if we should generate longer impression then we should also use a longer guidance signal.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81164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why we turn to variable-length guidance </a:t>
            </a:r>
          </a:p>
          <a:p>
            <a:endParaRPr lang="en-US" dirty="0"/>
          </a:p>
          <a:p>
            <a:r>
              <a:rPr lang="en-US" dirty="0"/>
              <a:t>But first let’s talk about fixed-length guidance...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10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14302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[Can be left out if time is short]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22887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pPr/>
              <a:t>12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668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DE" dirty="0"/>
              <a:t>e generally find that variable-length methods perform comparably, with the threshold-based method being slightly better than the classifier-based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F443F-EDF7-0E40-929D-BA8EC721A0F9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699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1199" y="1252728"/>
            <a:ext cx="7901281" cy="14724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198" y="2898864"/>
            <a:ext cx="7901281" cy="39632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5FA9F8-2DAA-3CAC-2C0D-E39C1BF7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98" y="4456800"/>
            <a:ext cx="4797217" cy="2738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DE" dirty="0"/>
              <a:t>Venue</a:t>
            </a:r>
          </a:p>
        </p:txBody>
      </p:sp>
    </p:spTree>
    <p:extLst>
      <p:ext uri="{BB962C8B-B14F-4D97-AF65-F5344CB8AC3E}">
        <p14:creationId xmlns:p14="http://schemas.microsoft.com/office/powerpoint/2010/main" val="84349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8537-1D18-87A8-EB3E-8E4F39ED2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Talk outline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339B7-5419-7EA4-86B5-E51D392CD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41A1E9-600B-CEFD-1B23-6FAFDC01C34A}"/>
              </a:ext>
            </a:extLst>
          </p:cNvPr>
          <p:cNvSpPr/>
          <p:nvPr userDrawn="1"/>
        </p:nvSpPr>
        <p:spPr>
          <a:xfrm>
            <a:off x="945400" y="1584711"/>
            <a:ext cx="114300" cy="464512"/>
          </a:xfrm>
          <a:prstGeom prst="rect">
            <a:avLst/>
          </a:prstGeom>
          <a:solidFill>
            <a:srgbClr val="EDA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409876-5420-E3F4-AF9C-06A25CA29E23}"/>
              </a:ext>
            </a:extLst>
          </p:cNvPr>
          <p:cNvSpPr/>
          <p:nvPr userDrawn="1"/>
        </p:nvSpPr>
        <p:spPr>
          <a:xfrm>
            <a:off x="945400" y="2582931"/>
            <a:ext cx="114300" cy="464512"/>
          </a:xfrm>
          <a:prstGeom prst="rect">
            <a:avLst/>
          </a:prstGeom>
          <a:solidFill>
            <a:srgbClr val="74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B8CE"/>
              </a:solidFill>
              <a:latin typeface="Proxima Nova Rg" panose="02000506030000020004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02AEB-2E9F-28A8-0499-5BB89E479441}"/>
              </a:ext>
            </a:extLst>
          </p:cNvPr>
          <p:cNvSpPr/>
          <p:nvPr userDrawn="1"/>
        </p:nvSpPr>
        <p:spPr>
          <a:xfrm>
            <a:off x="945400" y="3628741"/>
            <a:ext cx="114300" cy="464512"/>
          </a:xfrm>
          <a:prstGeom prst="rect">
            <a:avLst/>
          </a:prstGeom>
          <a:solidFill>
            <a:srgbClr val="8E7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64D00F-7B13-2227-A165-7F5F32F7CE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8120" y="1689625"/>
            <a:ext cx="3243196" cy="254685"/>
          </a:xfrm>
        </p:spPr>
        <p:txBody>
          <a:bodyPr wrap="none" tIns="0" bIns="0" anchor="ctr" anchorCtr="0">
            <a:spAutoFit/>
          </a:bodyPr>
          <a:lstStyle>
            <a:lvl1pPr marL="0" indent="0">
              <a:buNone/>
              <a:defRPr lang="en-DE" sz="1800" kern="1200" dirty="0" smtClean="0">
                <a:solidFill>
                  <a:schemeClr val="tx1"/>
                </a:solidFill>
                <a:latin typeface="Proxima Nova Rg"/>
                <a:ea typeface="+mn-ea"/>
                <a:cs typeface="+mn-cs"/>
              </a:defRPr>
            </a:lvl1pPr>
          </a:lstStyle>
          <a:p>
            <a:pPr lvl="0"/>
            <a:r>
              <a:rPr lang="en-DE" dirty="0"/>
              <a:t>This is the first topic of the talk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26396BD-E7A4-9E97-68F8-5B0D592F1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8120" y="2687845"/>
            <a:ext cx="2558714" cy="254685"/>
          </a:xfrm>
        </p:spPr>
        <p:txBody>
          <a:bodyPr wrap="none" tIns="0" bIns="0" anchor="ctr" anchorCtr="0">
            <a:spAutoFit/>
          </a:bodyPr>
          <a:lstStyle>
            <a:lvl1pPr marL="0" indent="0">
              <a:buNone/>
              <a:defRPr lang="en-DE" sz="1800" kern="1200" dirty="0" smtClean="0">
                <a:solidFill>
                  <a:schemeClr val="tx1"/>
                </a:solidFill>
                <a:latin typeface="Proxima Nova Rg"/>
                <a:ea typeface="+mn-ea"/>
                <a:cs typeface="+mn-cs"/>
              </a:defRPr>
            </a:lvl1pPr>
          </a:lstStyle>
          <a:p>
            <a:pPr lvl="0"/>
            <a:r>
              <a:rPr lang="en-DE" dirty="0"/>
              <a:t>This is the second topic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B6DF845-96DE-D5B0-CAFC-8CE0437ADF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8120" y="3733655"/>
            <a:ext cx="3095719" cy="254685"/>
          </a:xfrm>
        </p:spPr>
        <p:txBody>
          <a:bodyPr wrap="none" tIns="0" bIns="0" anchor="ctr" anchorCtr="0">
            <a:spAutoFit/>
          </a:bodyPr>
          <a:lstStyle>
            <a:lvl1pPr marL="0" indent="0">
              <a:buNone/>
              <a:defRPr lang="en-DE" sz="1800" kern="1200" dirty="0" smtClean="0">
                <a:solidFill>
                  <a:schemeClr val="tx1"/>
                </a:solidFill>
                <a:latin typeface="Proxima Nova Rg"/>
                <a:ea typeface="+mn-ea"/>
                <a:cs typeface="+mn-cs"/>
              </a:defRPr>
            </a:lvl1pPr>
          </a:lstStyle>
          <a:p>
            <a:pPr lvl="0"/>
            <a:r>
              <a:rPr lang="en-DE" dirty="0"/>
              <a:t>And this is the third/last topic</a:t>
            </a:r>
          </a:p>
        </p:txBody>
      </p:sp>
    </p:spTree>
    <p:extLst>
      <p:ext uri="{BB962C8B-B14F-4D97-AF65-F5344CB8AC3E}">
        <p14:creationId xmlns:p14="http://schemas.microsoft.com/office/powerpoint/2010/main" val="401397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46800" bIns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 i="0"/>
            </a:lvl1pPr>
          </a:lstStyle>
          <a:p>
            <a:pPr lvl="0"/>
            <a:r>
              <a:rPr lang="en-US" b="1" dirty="0"/>
              <a:t>This is some text</a:t>
            </a:r>
          </a:p>
          <a:p>
            <a:pPr lvl="0"/>
            <a:r>
              <a:rPr lang="en-US" b="1" dirty="0"/>
              <a:t>And this too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‹#›</a:t>
            </a:fld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1703A7-A4FA-717E-4471-21D0470427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200" y="847126"/>
            <a:ext cx="8460096" cy="399573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DE" dirty="0"/>
              <a:t>This is the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0A05F2-01EF-E1CB-31D6-96AA3CA502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198" y="4846319"/>
            <a:ext cx="5666977" cy="194787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DE" dirty="0"/>
              <a:t>Any footnote that you would like to add</a:t>
            </a:r>
          </a:p>
        </p:txBody>
      </p:sp>
    </p:spTree>
    <p:extLst>
      <p:ext uri="{BB962C8B-B14F-4D97-AF65-F5344CB8AC3E}">
        <p14:creationId xmlns:p14="http://schemas.microsoft.com/office/powerpoint/2010/main" val="394489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5975-173C-C048-AEF7-31F9787E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b="0" i="0">
                <a:latin typeface="Proxima Nova Rg" panose="02000506030000020004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958F4-D61E-7945-A56C-5DF1C586071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b="0" i="0">
                <a:latin typeface="Proxima Nova Rg" panose="02000506030000020004" pitchFamily="2" charset="77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92C0C6-9707-5443-AA0C-84547934FA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1699" y="1152475"/>
            <a:ext cx="8520601" cy="3410733"/>
          </a:xfrm>
        </p:spPr>
        <p:txBody>
          <a:bodyPr/>
          <a:lstStyle>
            <a:lvl1pPr>
              <a:defRPr b="0" i="0">
                <a:latin typeface="Proxima Nova Rg" panose="02000506030000020004" pitchFamily="2" charset="77"/>
              </a:defRPr>
            </a:lvl1pPr>
            <a:lvl2pPr>
              <a:defRPr b="0" i="0">
                <a:latin typeface="Proxima Nova Rg" panose="02000506030000020004" pitchFamily="2" charset="77"/>
              </a:defRPr>
            </a:lvl2pPr>
            <a:lvl3pPr>
              <a:defRPr b="0" i="0">
                <a:latin typeface="Proxima Nova Rg" panose="02000506030000020004" pitchFamily="2" charset="77"/>
              </a:defRPr>
            </a:lvl3pPr>
            <a:lvl4pPr>
              <a:defRPr b="0" i="0">
                <a:latin typeface="Proxima Nova Rg" panose="02000506030000020004" pitchFamily="2" charset="77"/>
              </a:defRPr>
            </a:lvl4pPr>
            <a:lvl5pPr>
              <a:defRPr b="0" i="0"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67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199" y="446400"/>
            <a:ext cx="8460097" cy="415178"/>
          </a:xfrm>
          <a:prstGeom prst="rect">
            <a:avLst/>
          </a:prstGeom>
        </p:spPr>
        <p:txBody>
          <a:bodyPr vert="horz" wrap="square" lIns="91440" tIns="46800" rIns="9000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7394" y="1754659"/>
            <a:ext cx="7685901" cy="2878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15896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0"/>
              </a:defRPr>
            </a:lvl1pPr>
          </a:lstStyle>
          <a:p>
            <a:fld id="{B1E02782-506E-A841-883D-86836EB7C30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989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0" r:id="rId3"/>
    <p:sldLayoutId id="2147483663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customXml" Target="../ink/ink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customXml" Target="../ink/ink10.xml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F9EB46-0099-DD16-59B7-AF8278B91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Guidance in Radiology Report Summarization:</a:t>
            </a:r>
            <a:br>
              <a:rPr lang="en-US" dirty="0"/>
            </a:br>
            <a:r>
              <a:rPr lang="en-US" dirty="0"/>
              <a:t>An Empirical Evaluation and Error Analysis</a:t>
            </a:r>
            <a:endParaRPr lang="en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3D1EA72-7626-6BBA-FF63-C416E11E45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Jan Trienes, </a:t>
            </a:r>
            <a:r>
              <a:rPr lang="en-US" b="1" u="sng" dirty="0"/>
              <a:t>Paul Youssef</a:t>
            </a:r>
            <a:r>
              <a:rPr lang="en-US" dirty="0"/>
              <a:t>, Jörg Schlötterer, Christin Seifert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8870D-B7A8-EDBC-2AA6-8CCB90BCFC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dirty="0"/>
              <a:t>INLG 2023, Prague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F92124A-30E5-E9DD-C4B6-CF25D9F0A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89" y="4374307"/>
            <a:ext cx="1550821" cy="53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F142DAF-C7B8-D1E2-747E-0434DD772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87" t="6821" r="3290" b="15912"/>
          <a:stretch/>
        </p:blipFill>
        <p:spPr>
          <a:xfrm>
            <a:off x="3656480" y="4384467"/>
            <a:ext cx="1831040" cy="396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B11F0-F45C-E1F8-08D4-BB9DD382F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80" y="4384467"/>
            <a:ext cx="1356906" cy="5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12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7F72-4F40-432C-53B4-998BC2D91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Variable-length extractive summaries as guidance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4C560CDB-5A61-4F9B-F4AE-F78D6E6FB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909840"/>
              </p:ext>
            </p:extLst>
          </p:nvPr>
        </p:nvGraphicFramePr>
        <p:xfrm>
          <a:off x="4489234" y="1779987"/>
          <a:ext cx="2286065" cy="2311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5903">
                  <a:extLst>
                    <a:ext uri="{9D8B030D-6E8A-4147-A177-3AD203B41FA5}">
                      <a16:colId xmlns:a16="http://schemas.microsoft.com/office/drawing/2014/main" val="2282983544"/>
                    </a:ext>
                  </a:extLst>
                </a:gridCol>
                <a:gridCol w="647002">
                  <a:extLst>
                    <a:ext uri="{9D8B030D-6E8A-4147-A177-3AD203B41FA5}">
                      <a16:colId xmlns:a16="http://schemas.microsoft.com/office/drawing/2014/main" val="1783476301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3338992087"/>
                    </a:ext>
                  </a:extLst>
                </a:gridCol>
                <a:gridCol w="556070">
                  <a:extLst>
                    <a:ext uri="{9D8B030D-6E8A-4147-A177-3AD203B41FA5}">
                      <a16:colId xmlns:a16="http://schemas.microsoft.com/office/drawing/2014/main" val="313192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200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s</a:t>
                      </a:r>
                      <a:r>
                        <a:rPr lang="en-DE" sz="1200" b="1" baseline="-250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i</a:t>
                      </a:r>
                      <a:endParaRPr lang="en-DE" sz="1200" b="1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ROUGE</a:t>
                      </a:r>
                    </a:p>
                    <a:p>
                      <a:pPr algn="ctr"/>
                      <a:r>
                        <a:rPr lang="en-DE" sz="1200" b="1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Oracle</a:t>
                      </a:r>
                    </a:p>
                  </a:txBody>
                  <a:tcPr marL="45720" marR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BertExt</a:t>
                      </a:r>
                    </a:p>
                    <a:p>
                      <a:pPr algn="ctr"/>
                      <a:r>
                        <a:rPr lang="en-DE" sz="1200" b="1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p(y = 1|s</a:t>
                      </a:r>
                      <a:r>
                        <a:rPr lang="en-DE" sz="1200" b="1" baseline="-250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i</a:t>
                      </a:r>
                      <a:r>
                        <a:rPr lang="en-DE" sz="1200" b="1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)</a:t>
                      </a:r>
                    </a:p>
                  </a:txBody>
                  <a:tcPr marL="45720" marR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Top-k </a:t>
                      </a:r>
                    </a:p>
                    <a:p>
                      <a:pPr algn="ctr"/>
                      <a:r>
                        <a:rPr lang="en-DE" sz="1200" b="1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(k=3)</a:t>
                      </a:r>
                    </a:p>
                  </a:txBody>
                  <a:tcPr marL="45720" marR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44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1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0.1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730210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2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x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0.9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x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3179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3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x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0.4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x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935736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4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0.1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6247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5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0.2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x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0076478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8C365B0-5AEF-8A05-5C01-E1D2A567D8FF}"/>
              </a:ext>
            </a:extLst>
          </p:cNvPr>
          <p:cNvSpPr txBox="1"/>
          <p:nvPr/>
        </p:nvSpPr>
        <p:spPr>
          <a:xfrm>
            <a:off x="7474740" y="1410655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  <a:latin typeface="Proxima Nova Rg" panose="02000506030000020004" pitchFamily="2" charset="0"/>
              </a:rPr>
              <a:t>Variable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CD2DA8-105A-7B22-26C1-839835C67809}"/>
              </a:ext>
            </a:extLst>
          </p:cNvPr>
          <p:cNvSpPr txBox="1"/>
          <p:nvPr/>
        </p:nvSpPr>
        <p:spPr>
          <a:xfrm>
            <a:off x="5319128" y="141065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1"/>
                </a:solidFill>
                <a:latin typeface="Proxima Nova Rg" panose="02000506030000020004" pitchFamily="2" charset="0"/>
              </a:rPr>
              <a:t>Fixed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3AB90E1-8E59-2D59-A176-AE3E47D71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344436"/>
              </p:ext>
            </p:extLst>
          </p:nvPr>
        </p:nvGraphicFramePr>
        <p:xfrm>
          <a:off x="7093688" y="1781775"/>
          <a:ext cx="1709801" cy="2311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7148">
                  <a:extLst>
                    <a:ext uri="{9D8B030D-6E8A-4147-A177-3AD203B41FA5}">
                      <a16:colId xmlns:a16="http://schemas.microsoft.com/office/drawing/2014/main" val="1721130949"/>
                    </a:ext>
                  </a:extLst>
                </a:gridCol>
                <a:gridCol w="652653">
                  <a:extLst>
                    <a:ext uri="{9D8B030D-6E8A-4147-A177-3AD203B41FA5}">
                      <a16:colId xmlns:a16="http://schemas.microsoft.com/office/drawing/2014/main" val="620351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200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Thresholding</a:t>
                      </a:r>
                    </a:p>
                    <a:p>
                      <a:pPr algn="ctr"/>
                      <a:r>
                        <a:rPr lang="en-DE" sz="1200" b="1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(e.g., T ≥ 0.4)</a:t>
                      </a:r>
                    </a:p>
                  </a:txBody>
                  <a:tcPr marL="45720" marR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200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DE" sz="1200" b="1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Approx</a:t>
                      </a:r>
                    </a:p>
                  </a:txBody>
                  <a:tcPr marL="45720" marR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27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329492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x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x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828792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x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x</a:t>
                      </a:r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76166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1015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83328846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6A24E0E-790D-4D7A-89C1-A1FD6A93E650}"/>
              </a:ext>
            </a:extLst>
          </p:cNvPr>
          <p:cNvSpPr txBox="1"/>
          <p:nvPr/>
        </p:nvSpPr>
        <p:spPr>
          <a:xfrm>
            <a:off x="229976" y="1335325"/>
            <a:ext cx="4142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accent1"/>
                </a:solidFill>
                <a:latin typeface="Proxima Nova Rg" panose="02000506030000020004" pitchFamily="2" charset="0"/>
              </a:rPr>
              <a:t>Fixed-length extractive </a:t>
            </a:r>
            <a:r>
              <a:rPr lang="en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</a:rPr>
              <a:t>(Liu &amp; Lapata, 2019)</a:t>
            </a:r>
            <a:endParaRPr lang="en-DE" sz="1600" dirty="0">
              <a:solidFill>
                <a:schemeClr val="accent1"/>
              </a:solidFill>
              <a:latin typeface="Proxima Nova Rg" panose="02000506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>
                <a:latin typeface="Proxima Nova Rg" panose="02000506030000020004" pitchFamily="2" charset="0"/>
              </a:rPr>
              <a:t>Obtain training labels from oracle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>
                <a:latin typeface="Proxima Nova Rg" panose="02000506030000020004" pitchFamily="2" charset="0"/>
              </a:rPr>
              <a:t>Train binary sentence-level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>
                <a:latin typeface="Proxima Nova Rg" panose="02000506030000020004" pitchFamily="2" charset="0"/>
              </a:rPr>
              <a:t>P</a:t>
            </a:r>
            <a:r>
              <a:rPr lang="en-US" sz="1600" dirty="0">
                <a:latin typeface="Proxima Nova Rg" panose="02000506030000020004" pitchFamily="2" charset="0"/>
              </a:rPr>
              <a:t>ick top-k sentences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</a:rPr>
              <a:t>(for all docs)</a:t>
            </a:r>
            <a:endParaRPr lang="en-DE" sz="1600" dirty="0">
              <a:solidFill>
                <a:schemeClr val="tx1">
                  <a:lumMod val="50000"/>
                  <a:lumOff val="50000"/>
                </a:schemeClr>
              </a:solidFill>
              <a:latin typeface="Proxima Nova Rg" panose="02000506030000020004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61E808-BD3F-7D0D-75E3-5D730C05DF91}"/>
              </a:ext>
            </a:extLst>
          </p:cNvPr>
          <p:cNvSpPr txBox="1"/>
          <p:nvPr/>
        </p:nvSpPr>
        <p:spPr>
          <a:xfrm>
            <a:off x="4543247" y="4152942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</a:rPr>
              <a:t>Example doc (5 sentences)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4D50CC-1850-662C-9C82-90DA535E19E0}"/>
              </a:ext>
            </a:extLst>
          </p:cNvPr>
          <p:cNvSpPr txBox="1"/>
          <p:nvPr/>
        </p:nvSpPr>
        <p:spPr>
          <a:xfrm>
            <a:off x="229976" y="2657111"/>
            <a:ext cx="4142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600" dirty="0">
                <a:solidFill>
                  <a:schemeClr val="accent2"/>
                </a:solidFill>
                <a:latin typeface="Proxima Nova Rg" panose="02000506030000020004" pitchFamily="2" charset="0"/>
              </a:rPr>
              <a:t>Method 1: thresholding</a:t>
            </a:r>
            <a:r>
              <a:rPr lang="en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</a:rPr>
              <a:t> (ours)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>
                <a:latin typeface="Proxima Nova Rg" panose="02000506030000020004" pitchFamily="2" charset="0"/>
              </a:rPr>
              <a:t>Pick all sents with </a:t>
            </a:r>
            <a:r>
              <a:rPr lang="en-DE" sz="1600" dirty="0">
                <a:solidFill>
                  <a:schemeClr val="tx1"/>
                </a:solidFill>
                <a:latin typeface="Proxima Nova Rg" panose="02000506030000020004" pitchFamily="2" charset="0"/>
              </a:rPr>
              <a:t>≥ T, rather than top-k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>
                <a:latin typeface="Proxima Nova Rg" panose="02000506030000020004" pitchFamily="2" charset="0"/>
              </a:rPr>
              <a:t>Learn T from val. </a:t>
            </a:r>
            <a:r>
              <a:rPr lang="en-US" sz="1600" dirty="0">
                <a:latin typeface="Proxima Nova Rg" panose="02000506030000020004" pitchFamily="2" charset="0"/>
              </a:rPr>
              <a:t>s</a:t>
            </a:r>
            <a:r>
              <a:rPr lang="en-DE" sz="1600" dirty="0">
                <a:latin typeface="Proxima Nova Rg" panose="02000506030000020004" pitchFamily="2" charset="0"/>
              </a:rPr>
              <a:t>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442258-F2C1-1D5D-DD14-A94980DFAB7E}"/>
              </a:ext>
            </a:extLst>
          </p:cNvPr>
          <p:cNvSpPr txBox="1"/>
          <p:nvPr/>
        </p:nvSpPr>
        <p:spPr>
          <a:xfrm>
            <a:off x="229976" y="3534963"/>
            <a:ext cx="3940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600" dirty="0">
                <a:solidFill>
                  <a:schemeClr val="accent2"/>
                </a:solidFill>
                <a:latin typeface="Proxima Nova Rg" panose="02000506030000020004" pitchFamily="2" charset="0"/>
              </a:rPr>
              <a:t>Method 2: oracle approximation </a:t>
            </a:r>
            <a:r>
              <a:rPr lang="en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</a:rPr>
              <a:t>(ours)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>
                <a:latin typeface="Proxima Nova Rg" panose="02000506030000020004" pitchFamily="2" charset="0"/>
              </a:rPr>
              <a:t>Learn classifier f(x) ➝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>
                <a:latin typeface="Proxima Nova Rg" panose="02000506030000020004" pitchFamily="2" charset="0"/>
              </a:rPr>
              <a:t>Training labels is ROUGE Oracle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4B46A-570E-5BA1-F503-43B14BAA5661}"/>
              </a:ext>
            </a:extLst>
          </p:cNvPr>
          <p:cNvSpPr/>
          <p:nvPr/>
        </p:nvSpPr>
        <p:spPr>
          <a:xfrm>
            <a:off x="5543044" y="2249586"/>
            <a:ext cx="513786" cy="184180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BE920-CF00-908D-EDC6-E9704269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137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5" grpId="0"/>
      <p:bldP spid="40" grpId="0"/>
      <p:bldP spid="42" grpId="0"/>
      <p:bldP spid="44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85FD-2211-C01A-F100-A7E00066C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on two real world radiology datasets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7E10B-2937-004B-E2EF-298EF346B1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Chest x-rays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998B24-56F3-ED44-4203-950D4A67C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199" y="4633746"/>
            <a:ext cx="5666977" cy="32551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DE" sz="1000" dirty="0"/>
              <a:t>Johnson et al. (2019). </a:t>
            </a:r>
            <a:r>
              <a:rPr lang="en-US" sz="1000" dirty="0"/>
              <a:t>https://</a:t>
            </a:r>
            <a:r>
              <a:rPr lang="en-US" sz="1000" dirty="0" err="1"/>
              <a:t>mimic.mit.edu</a:t>
            </a:r>
            <a:r>
              <a:rPr lang="en-US" sz="1000" dirty="0"/>
              <a:t>/</a:t>
            </a:r>
            <a:endParaRPr lang="en-DE" sz="1000" dirty="0"/>
          </a:p>
          <a:p>
            <a:pPr>
              <a:spcBef>
                <a:spcPts val="0"/>
              </a:spcBef>
            </a:pPr>
            <a:r>
              <a:rPr lang="en-DE" sz="1000" dirty="0"/>
              <a:t>Demner-Fushman et al. (2015). </a:t>
            </a:r>
            <a:r>
              <a:rPr lang="en-US" sz="1000" dirty="0"/>
              <a:t>https://</a:t>
            </a:r>
            <a:r>
              <a:rPr lang="en-US" sz="1000" dirty="0" err="1"/>
              <a:t>openi.nlm.nih.gov</a:t>
            </a:r>
            <a:r>
              <a:rPr lang="en-US" sz="1000" dirty="0"/>
              <a:t>/</a:t>
            </a:r>
            <a:endParaRPr lang="en-DE" sz="10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E2B3A1A-056D-5BF8-E82F-B73945D7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3320"/>
              </p:ext>
            </p:extLst>
          </p:nvPr>
        </p:nvGraphicFramePr>
        <p:xfrm>
          <a:off x="1013253" y="1926848"/>
          <a:ext cx="6820929" cy="1854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273643">
                  <a:extLst>
                    <a:ext uri="{9D8B030D-6E8A-4147-A177-3AD203B41FA5}">
                      <a16:colId xmlns:a16="http://schemas.microsoft.com/office/drawing/2014/main" val="2800932154"/>
                    </a:ext>
                  </a:extLst>
                </a:gridCol>
                <a:gridCol w="2273643">
                  <a:extLst>
                    <a:ext uri="{9D8B030D-6E8A-4147-A177-3AD203B41FA5}">
                      <a16:colId xmlns:a16="http://schemas.microsoft.com/office/drawing/2014/main" val="222553960"/>
                    </a:ext>
                  </a:extLst>
                </a:gridCol>
                <a:gridCol w="2273643">
                  <a:extLst>
                    <a:ext uri="{9D8B030D-6E8A-4147-A177-3AD203B41FA5}">
                      <a16:colId xmlns:a16="http://schemas.microsoft.com/office/drawing/2014/main" val="1818989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sz="1600" dirty="0">
                        <a:solidFill>
                          <a:schemeClr val="tx1"/>
                        </a:solidFill>
                        <a:latin typeface="Proxima Nova Rg" panose="02000506030000020004" pitchFamily="2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MIMIC-CXR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OpenI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4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Instances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122,500 / 963 / 1,598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2,342 / 334 / 670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985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Avg. Finding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56 tokens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37 tokens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089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Avg. Impression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15 tokens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8 tokens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09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Novelty (unigram)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73.4%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86.8%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8381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EB63B-6231-E49C-C298-3D3F58A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1192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501501D-99F7-5400-1052-28543213FDF3}"/>
              </a:ext>
            </a:extLst>
          </p:cNvPr>
          <p:cNvGrpSpPr/>
          <p:nvPr/>
        </p:nvGrpSpPr>
        <p:grpSpPr>
          <a:xfrm>
            <a:off x="510584" y="81690"/>
            <a:ext cx="7776841" cy="3369964"/>
            <a:chOff x="584612" y="1141824"/>
            <a:chExt cx="7412636" cy="32121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8F8B0F-BE52-09FA-4204-FD6906F17A01}"/>
                </a:ext>
              </a:extLst>
            </p:cNvPr>
            <p:cNvSpPr/>
            <p:nvPr/>
          </p:nvSpPr>
          <p:spPr>
            <a:xfrm>
              <a:off x="712983" y="1872965"/>
              <a:ext cx="7178400" cy="929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325DA9-914C-9243-1B76-36AE054767A8}"/>
                </a:ext>
              </a:extLst>
            </p:cNvPr>
            <p:cNvSpPr/>
            <p:nvPr/>
          </p:nvSpPr>
          <p:spPr>
            <a:xfrm>
              <a:off x="712983" y="2830013"/>
              <a:ext cx="7178400" cy="7840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0995D7-D300-384E-9AD8-7C52F2A4EF48}"/>
                </a:ext>
              </a:extLst>
            </p:cNvPr>
            <p:cNvSpPr/>
            <p:nvPr/>
          </p:nvSpPr>
          <p:spPr>
            <a:xfrm>
              <a:off x="712983" y="3641715"/>
              <a:ext cx="7178400" cy="58194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01EEB-2036-9B4F-2B94-DEB2A6B26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12" y="1141824"/>
              <a:ext cx="7412636" cy="3212142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385034E-68EA-4B8A-5E00-A96184B63D5A}"/>
              </a:ext>
            </a:extLst>
          </p:cNvPr>
          <p:cNvSpPr/>
          <p:nvPr/>
        </p:nvSpPr>
        <p:spPr>
          <a:xfrm>
            <a:off x="3039762" y="1037968"/>
            <a:ext cx="5049795" cy="785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79EF-F85E-B89C-B1E0-C9B5B3575782}"/>
              </a:ext>
            </a:extLst>
          </p:cNvPr>
          <p:cNvSpPr/>
          <p:nvPr/>
        </p:nvSpPr>
        <p:spPr>
          <a:xfrm>
            <a:off x="3039761" y="1923031"/>
            <a:ext cx="5049795" cy="7090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28E09-B0E1-F8A1-9DCA-F58D9BA4EAA7}"/>
              </a:ext>
            </a:extLst>
          </p:cNvPr>
          <p:cNvSpPr/>
          <p:nvPr/>
        </p:nvSpPr>
        <p:spPr>
          <a:xfrm>
            <a:off x="3039761" y="2798961"/>
            <a:ext cx="5049795" cy="515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832A0-7977-4B00-4E76-68B993F0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368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501501D-99F7-5400-1052-28543213FDF3}"/>
              </a:ext>
            </a:extLst>
          </p:cNvPr>
          <p:cNvGrpSpPr/>
          <p:nvPr/>
        </p:nvGrpSpPr>
        <p:grpSpPr>
          <a:xfrm>
            <a:off x="510584" y="81690"/>
            <a:ext cx="7776841" cy="3369964"/>
            <a:chOff x="584612" y="1141824"/>
            <a:chExt cx="7412636" cy="32121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8F8B0F-BE52-09FA-4204-FD6906F17A01}"/>
                </a:ext>
              </a:extLst>
            </p:cNvPr>
            <p:cNvSpPr/>
            <p:nvPr/>
          </p:nvSpPr>
          <p:spPr>
            <a:xfrm>
              <a:off x="712983" y="1872965"/>
              <a:ext cx="7178400" cy="929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325DA9-914C-9243-1B76-36AE054767A8}"/>
                </a:ext>
              </a:extLst>
            </p:cNvPr>
            <p:cNvSpPr/>
            <p:nvPr/>
          </p:nvSpPr>
          <p:spPr>
            <a:xfrm>
              <a:off x="712983" y="2830013"/>
              <a:ext cx="7178400" cy="7840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0995D7-D300-384E-9AD8-7C52F2A4EF48}"/>
                </a:ext>
              </a:extLst>
            </p:cNvPr>
            <p:cNvSpPr/>
            <p:nvPr/>
          </p:nvSpPr>
          <p:spPr>
            <a:xfrm>
              <a:off x="712983" y="3641715"/>
              <a:ext cx="7178400" cy="58194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01EEB-2036-9B4F-2B94-DEB2A6B26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612" y="1141824"/>
              <a:ext cx="7412636" cy="321214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717A36-F9F7-57F7-D62F-E44368321B0F}"/>
              </a:ext>
            </a:extLst>
          </p:cNvPr>
          <p:cNvSpPr txBox="1"/>
          <p:nvPr/>
        </p:nvSpPr>
        <p:spPr>
          <a:xfrm>
            <a:off x="661738" y="3618553"/>
            <a:ext cx="549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latin typeface="Proxima Nova Rg" panose="02000506030000020004" pitchFamily="2" charset="0"/>
              </a:rPr>
              <a:t>Takeaways</a:t>
            </a:r>
          </a:p>
          <a:p>
            <a:pPr marL="342900" indent="-342900">
              <a:buAutoNum type="arabicPeriod"/>
            </a:pPr>
            <a:r>
              <a:rPr lang="en-DE" dirty="0">
                <a:latin typeface="Proxima Nova Rg" panose="02000506030000020004" pitchFamily="2" charset="0"/>
              </a:rPr>
              <a:t>Fixed-length guidance is worse than no guidance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5034E-68EA-4B8A-5E00-A96184B63D5A}"/>
              </a:ext>
            </a:extLst>
          </p:cNvPr>
          <p:cNvSpPr/>
          <p:nvPr/>
        </p:nvSpPr>
        <p:spPr>
          <a:xfrm>
            <a:off x="5634681" y="1037968"/>
            <a:ext cx="2454876" cy="785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79EF-F85E-B89C-B1E0-C9B5B3575782}"/>
              </a:ext>
            </a:extLst>
          </p:cNvPr>
          <p:cNvSpPr/>
          <p:nvPr/>
        </p:nvSpPr>
        <p:spPr>
          <a:xfrm>
            <a:off x="3039761" y="1923031"/>
            <a:ext cx="5049795" cy="7090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28E09-B0E1-F8A1-9DCA-F58D9BA4EAA7}"/>
              </a:ext>
            </a:extLst>
          </p:cNvPr>
          <p:cNvSpPr/>
          <p:nvPr/>
        </p:nvSpPr>
        <p:spPr>
          <a:xfrm>
            <a:off x="3039761" y="2798961"/>
            <a:ext cx="5049795" cy="515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52678-E69D-1579-32C9-1717D6FE8EF3}"/>
              </a:ext>
            </a:extLst>
          </p:cNvPr>
          <p:cNvSpPr/>
          <p:nvPr/>
        </p:nvSpPr>
        <p:spPr>
          <a:xfrm>
            <a:off x="3039761" y="1416908"/>
            <a:ext cx="2454877" cy="36941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72EB2-13AB-DCDA-47DB-AD4DEB4B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3124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501501D-99F7-5400-1052-28543213FDF3}"/>
              </a:ext>
            </a:extLst>
          </p:cNvPr>
          <p:cNvGrpSpPr/>
          <p:nvPr/>
        </p:nvGrpSpPr>
        <p:grpSpPr>
          <a:xfrm>
            <a:off x="510584" y="81690"/>
            <a:ext cx="7776841" cy="3369964"/>
            <a:chOff x="584612" y="1141824"/>
            <a:chExt cx="7412636" cy="32121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8F8B0F-BE52-09FA-4204-FD6906F17A01}"/>
                </a:ext>
              </a:extLst>
            </p:cNvPr>
            <p:cNvSpPr/>
            <p:nvPr/>
          </p:nvSpPr>
          <p:spPr>
            <a:xfrm>
              <a:off x="712983" y="1872965"/>
              <a:ext cx="7178400" cy="929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325DA9-914C-9243-1B76-36AE054767A8}"/>
                </a:ext>
              </a:extLst>
            </p:cNvPr>
            <p:cNvSpPr/>
            <p:nvPr/>
          </p:nvSpPr>
          <p:spPr>
            <a:xfrm>
              <a:off x="712983" y="2830013"/>
              <a:ext cx="7178400" cy="7840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0995D7-D300-384E-9AD8-7C52F2A4EF48}"/>
                </a:ext>
              </a:extLst>
            </p:cNvPr>
            <p:cNvSpPr/>
            <p:nvPr/>
          </p:nvSpPr>
          <p:spPr>
            <a:xfrm>
              <a:off x="712983" y="3641715"/>
              <a:ext cx="7178400" cy="58194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01EEB-2036-9B4F-2B94-DEB2A6B26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12" y="1141824"/>
              <a:ext cx="7412636" cy="321214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717A36-F9F7-57F7-D62F-E44368321B0F}"/>
              </a:ext>
            </a:extLst>
          </p:cNvPr>
          <p:cNvSpPr txBox="1"/>
          <p:nvPr/>
        </p:nvSpPr>
        <p:spPr>
          <a:xfrm>
            <a:off x="661738" y="3618553"/>
            <a:ext cx="7818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latin typeface="Proxima Nova Rg" panose="02000506030000020004" pitchFamily="2" charset="0"/>
              </a:rPr>
              <a:t>Takeaways</a:t>
            </a:r>
          </a:p>
          <a:p>
            <a:pPr marL="342900" indent="-342900">
              <a:buAutoNum type="arabicPeriod"/>
            </a:pPr>
            <a:r>
              <a:rPr lang="en-DE" dirty="0">
                <a:latin typeface="Proxima Nova Rg" panose="02000506030000020004" pitchFamily="2" charset="0"/>
              </a:rPr>
              <a:t>Fixed-length guidance is worse than no guidance</a:t>
            </a:r>
          </a:p>
          <a:p>
            <a:pPr marL="342900" indent="-342900">
              <a:buFontTx/>
              <a:buAutoNum type="arabicPeriod"/>
            </a:pPr>
            <a:r>
              <a:rPr lang="en-DE" dirty="0">
                <a:latin typeface="Proxima Nova Rg" panose="02000506030000020004" pitchFamily="2" charset="0"/>
              </a:rPr>
              <a:t>Variable-length improves over unguided, competitive w/ domain-specific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5034E-68EA-4B8A-5E00-A96184B63D5A}"/>
              </a:ext>
            </a:extLst>
          </p:cNvPr>
          <p:cNvSpPr/>
          <p:nvPr/>
        </p:nvSpPr>
        <p:spPr>
          <a:xfrm>
            <a:off x="5634681" y="1037968"/>
            <a:ext cx="2454876" cy="785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679EF-F85E-B89C-B1E0-C9B5B3575782}"/>
              </a:ext>
            </a:extLst>
          </p:cNvPr>
          <p:cNvSpPr/>
          <p:nvPr/>
        </p:nvSpPr>
        <p:spPr>
          <a:xfrm>
            <a:off x="5634681" y="1923031"/>
            <a:ext cx="2454875" cy="7090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28E09-B0E1-F8A1-9DCA-F58D9BA4EAA7}"/>
              </a:ext>
            </a:extLst>
          </p:cNvPr>
          <p:cNvSpPr/>
          <p:nvPr/>
        </p:nvSpPr>
        <p:spPr>
          <a:xfrm>
            <a:off x="5634681" y="2798961"/>
            <a:ext cx="2454875" cy="515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52678-E69D-1579-32C9-1717D6FE8EF3}"/>
              </a:ext>
            </a:extLst>
          </p:cNvPr>
          <p:cNvSpPr/>
          <p:nvPr/>
        </p:nvSpPr>
        <p:spPr>
          <a:xfrm>
            <a:off x="3039761" y="1416908"/>
            <a:ext cx="2454877" cy="205946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05125-C77A-0DE7-ACD6-8E11FEE4437D}"/>
              </a:ext>
            </a:extLst>
          </p:cNvPr>
          <p:cNvSpPr/>
          <p:nvPr/>
        </p:nvSpPr>
        <p:spPr>
          <a:xfrm>
            <a:off x="3039760" y="2434536"/>
            <a:ext cx="2454877" cy="205946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6FCE953-4984-97FD-65E1-89E29A7C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6550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501501D-99F7-5400-1052-28543213FDF3}"/>
              </a:ext>
            </a:extLst>
          </p:cNvPr>
          <p:cNvGrpSpPr/>
          <p:nvPr/>
        </p:nvGrpSpPr>
        <p:grpSpPr>
          <a:xfrm>
            <a:off x="510584" y="81690"/>
            <a:ext cx="7776841" cy="3369964"/>
            <a:chOff x="584612" y="1141824"/>
            <a:chExt cx="7412636" cy="32121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8F8B0F-BE52-09FA-4204-FD6906F17A01}"/>
                </a:ext>
              </a:extLst>
            </p:cNvPr>
            <p:cNvSpPr/>
            <p:nvPr/>
          </p:nvSpPr>
          <p:spPr>
            <a:xfrm>
              <a:off x="712983" y="1872965"/>
              <a:ext cx="7178400" cy="9293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325DA9-914C-9243-1B76-36AE054767A8}"/>
                </a:ext>
              </a:extLst>
            </p:cNvPr>
            <p:cNvSpPr/>
            <p:nvPr/>
          </p:nvSpPr>
          <p:spPr>
            <a:xfrm>
              <a:off x="712983" y="2830013"/>
              <a:ext cx="7178400" cy="7840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0995D7-D300-384E-9AD8-7C52F2A4EF48}"/>
                </a:ext>
              </a:extLst>
            </p:cNvPr>
            <p:cNvSpPr/>
            <p:nvPr/>
          </p:nvSpPr>
          <p:spPr>
            <a:xfrm>
              <a:off x="712983" y="3641715"/>
              <a:ext cx="7178400" cy="58194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01EEB-2036-9B4F-2B94-DEB2A6B26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12" y="1141824"/>
              <a:ext cx="7412636" cy="321214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717A36-F9F7-57F7-D62F-E44368321B0F}"/>
              </a:ext>
            </a:extLst>
          </p:cNvPr>
          <p:cNvSpPr txBox="1"/>
          <p:nvPr/>
        </p:nvSpPr>
        <p:spPr>
          <a:xfrm>
            <a:off x="662400" y="3618553"/>
            <a:ext cx="781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latin typeface="Proxima Nova Rg" panose="02000506030000020004" pitchFamily="2" charset="0"/>
              </a:rPr>
              <a:t>Takeaways</a:t>
            </a:r>
          </a:p>
          <a:p>
            <a:pPr marL="342900" indent="-342900">
              <a:buAutoNum type="arabicPeriod"/>
            </a:pPr>
            <a:r>
              <a:rPr lang="en-DE" dirty="0">
                <a:latin typeface="Proxima Nova Rg" panose="02000506030000020004" pitchFamily="2" charset="0"/>
              </a:rPr>
              <a:t>Fixed-length guidance is worse than no guidance</a:t>
            </a:r>
          </a:p>
          <a:p>
            <a:pPr marL="342900" indent="-342900">
              <a:buFontTx/>
              <a:buAutoNum type="arabicPeriod"/>
            </a:pPr>
            <a:r>
              <a:rPr lang="en-DE" dirty="0">
                <a:latin typeface="Proxima Nova Rg" panose="02000506030000020004" pitchFamily="2" charset="0"/>
              </a:rPr>
              <a:t>Variable-length improves over unguided, competitive w/ domain-specific</a:t>
            </a:r>
          </a:p>
          <a:p>
            <a:pPr marL="342900" indent="-342900">
              <a:buFontTx/>
              <a:buAutoNum type="arabicPeriod"/>
            </a:pPr>
            <a:r>
              <a:rPr lang="en-DE" dirty="0">
                <a:latin typeface="Proxima Nova Rg" panose="02000506030000020004" pitchFamily="2" charset="0"/>
              </a:rPr>
              <a:t>On more abstractive data (OpenI) no clear benefit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52678-E69D-1579-32C9-1717D6FE8EF3}"/>
              </a:ext>
            </a:extLst>
          </p:cNvPr>
          <p:cNvSpPr/>
          <p:nvPr/>
        </p:nvSpPr>
        <p:spPr>
          <a:xfrm>
            <a:off x="5642969" y="1416908"/>
            <a:ext cx="2454877" cy="205946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05125-C77A-0DE7-ACD6-8E11FEE4437D}"/>
              </a:ext>
            </a:extLst>
          </p:cNvPr>
          <p:cNvSpPr/>
          <p:nvPr/>
        </p:nvSpPr>
        <p:spPr>
          <a:xfrm>
            <a:off x="5642968" y="2451186"/>
            <a:ext cx="2454877" cy="205946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C1809-3D09-6B51-50E9-A942C219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961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DA1D-B529-DE08-37AF-5B2B57FC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Extractive guidance helps to generate longer summaries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B068E1D-65E3-184B-6D64-35AF44FD49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ROUGE by target length (tokens)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7AFE7-706F-B470-69EE-CF3B1AF0BD27}"/>
              </a:ext>
            </a:extLst>
          </p:cNvPr>
          <p:cNvSpPr txBox="1"/>
          <p:nvPr/>
        </p:nvSpPr>
        <p:spPr>
          <a:xfrm>
            <a:off x="7307705" y="2404255"/>
            <a:ext cx="11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dirty="0">
                <a:latin typeface="Proxima Nova Rg" panose="02000506030000020004" pitchFamily="2" charset="0"/>
              </a:rPr>
              <a:t>Effective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C7FE47-FAFD-1B0F-61C2-B0A0803356A1}"/>
              </a:ext>
            </a:extLst>
          </p:cNvPr>
          <p:cNvGrpSpPr/>
          <p:nvPr/>
        </p:nvGrpSpPr>
        <p:grpSpPr>
          <a:xfrm>
            <a:off x="1672281" y="1203401"/>
            <a:ext cx="5242617" cy="3777122"/>
            <a:chOff x="1672281" y="1293341"/>
            <a:chExt cx="5242617" cy="37771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BB3329-701F-DD43-7859-7E2A1E57A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20" b="5400"/>
            <a:stretch/>
          </p:blipFill>
          <p:spPr>
            <a:xfrm>
              <a:off x="1672281" y="1568631"/>
              <a:ext cx="4990403" cy="319283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A00878-E770-B118-8DA0-A9914D156E91}"/>
                </a:ext>
              </a:extLst>
            </p:cNvPr>
            <p:cNvSpPr/>
            <p:nvPr/>
          </p:nvSpPr>
          <p:spPr>
            <a:xfrm>
              <a:off x="2081404" y="1381815"/>
              <a:ext cx="4721377" cy="290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A1C3D2-9AB1-5EF8-A3C1-846F434003EF}"/>
                </a:ext>
              </a:extLst>
            </p:cNvPr>
            <p:cNvSpPr/>
            <p:nvPr/>
          </p:nvSpPr>
          <p:spPr>
            <a:xfrm rot="5400000">
              <a:off x="5193837" y="2724260"/>
              <a:ext cx="3151980" cy="290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0FC6B0-EB29-3CC6-84A8-175BC413A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91" t="2447" r="1097" b="88956"/>
            <a:stretch/>
          </p:blipFill>
          <p:spPr>
            <a:xfrm>
              <a:off x="2396347" y="4780322"/>
              <a:ext cx="3542269" cy="29014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AC4B591-3C8A-D538-E745-8E211B78907B}"/>
                </a:ext>
              </a:extLst>
            </p:cNvPr>
            <p:cNvSpPr/>
            <p:nvPr/>
          </p:nvSpPr>
          <p:spPr>
            <a:xfrm>
              <a:off x="2990807" y="1690808"/>
              <a:ext cx="3924091" cy="290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9085DCC-64AD-3DEA-F60E-8B77ECE4F107}"/>
              </a:ext>
            </a:extLst>
          </p:cNvPr>
          <p:cNvSpPr/>
          <p:nvPr/>
        </p:nvSpPr>
        <p:spPr>
          <a:xfrm>
            <a:off x="3575235" y="3162924"/>
            <a:ext cx="3155349" cy="151211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74C1B4-66D6-20D3-AFD4-40F54CCFE5AC}"/>
              </a:ext>
            </a:extLst>
          </p:cNvPr>
          <p:cNvCxnSpPr>
            <a:cxnSpLocks/>
          </p:cNvCxnSpPr>
          <p:nvPr/>
        </p:nvCxnSpPr>
        <p:spPr>
          <a:xfrm flipH="1">
            <a:off x="6730584" y="2640602"/>
            <a:ext cx="577121" cy="5223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2CBE517-1C6A-C621-81FB-A69E42E96515}"/>
              </a:ext>
            </a:extLst>
          </p:cNvPr>
          <p:cNvSpPr/>
          <p:nvPr/>
        </p:nvSpPr>
        <p:spPr>
          <a:xfrm flipH="1">
            <a:off x="2081404" y="1898710"/>
            <a:ext cx="729252" cy="278816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F8B808-5896-9A6D-83CA-D7A2B96B1599}"/>
              </a:ext>
            </a:extLst>
          </p:cNvPr>
          <p:cNvCxnSpPr>
            <a:cxnSpLocks/>
          </p:cNvCxnSpPr>
          <p:nvPr/>
        </p:nvCxnSpPr>
        <p:spPr>
          <a:xfrm flipH="1">
            <a:off x="2810656" y="1684900"/>
            <a:ext cx="764579" cy="2138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A8F3F9-28DD-B76D-B2D1-6E0DDE3D1F46}"/>
              </a:ext>
            </a:extLst>
          </p:cNvPr>
          <p:cNvSpPr txBox="1"/>
          <p:nvPr/>
        </p:nvSpPr>
        <p:spPr>
          <a:xfrm>
            <a:off x="3574358" y="1469246"/>
            <a:ext cx="158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dirty="0">
                <a:latin typeface="Proxima Nova Rg" panose="02000506030000020004" pitchFamily="2" charset="0"/>
              </a:rPr>
              <a:t>Not effective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365F5-C471-3BA9-C81F-92F0B839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16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5615C-531A-56EF-C75F-A002C61D4AE6}"/>
              </a:ext>
            </a:extLst>
          </p:cNvPr>
          <p:cNvSpPr txBox="1"/>
          <p:nvPr/>
        </p:nvSpPr>
        <p:spPr>
          <a:xfrm rot="16200000">
            <a:off x="1066676" y="3014839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ROUGE-1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9E42-DDD5-A544-A95A-6980C7827358}"/>
              </a:ext>
            </a:extLst>
          </p:cNvPr>
          <p:cNvSpPr txBox="1"/>
          <p:nvPr/>
        </p:nvSpPr>
        <p:spPr>
          <a:xfrm>
            <a:off x="2479655" y="4910400"/>
            <a:ext cx="94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venir Book" panose="02000503020000020003" pitchFamily="2" charset="0"/>
                <a:cs typeface="Cordia New" panose="020B0304020202020204" pitchFamily="34" charset="-34"/>
              </a:rPr>
              <a:t>(no guidance)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8967F-4152-313C-209A-9D577ABBF55F}"/>
              </a:ext>
            </a:extLst>
          </p:cNvPr>
          <p:cNvSpPr txBox="1"/>
          <p:nvPr/>
        </p:nvSpPr>
        <p:spPr>
          <a:xfrm>
            <a:off x="3338618" y="4910400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venir Book" panose="02000503020000020003" pitchFamily="2" charset="0"/>
              </a:rPr>
              <a:t>(fixed-length)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E72929-AFDD-E173-1DC8-1E49DA7AFF25}"/>
              </a:ext>
            </a:extLst>
          </p:cNvPr>
          <p:cNvSpPr txBox="1"/>
          <p:nvPr/>
        </p:nvSpPr>
        <p:spPr>
          <a:xfrm>
            <a:off x="4497625" y="4910283"/>
            <a:ext cx="1015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venir Book" panose="02000503020000020003" pitchFamily="2" charset="0"/>
              </a:rPr>
              <a:t>(variable-length)</a:t>
            </a:r>
          </a:p>
        </p:txBody>
      </p:sp>
    </p:spTree>
    <p:extLst>
      <p:ext uri="{BB962C8B-B14F-4D97-AF65-F5344CB8AC3E}">
        <p14:creationId xmlns:p14="http://schemas.microsoft.com/office/powerpoint/2010/main" val="90608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  <p:bldP spid="30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E103CC-B8E7-52A1-4806-C748DF32E5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E92120-C122-65D3-DFD7-BCBD2B825805}"/>
              </a:ext>
            </a:extLst>
          </p:cNvPr>
          <p:cNvSpPr txBox="1">
            <a:spLocks/>
          </p:cNvSpPr>
          <p:nvPr/>
        </p:nvSpPr>
        <p:spPr>
          <a:xfrm>
            <a:off x="313198" y="1649333"/>
            <a:ext cx="8896705" cy="16312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 far…</a:t>
            </a:r>
          </a:p>
          <a:p>
            <a:r>
              <a:rPr lang="en-DE" sz="2000" dirty="0"/>
              <a:t>Guided methods are effective according to automatic evaluation.</a:t>
            </a:r>
          </a:p>
          <a:p>
            <a:endParaRPr lang="en-DE" sz="2000" dirty="0"/>
          </a:p>
          <a:p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problems remain?</a:t>
            </a:r>
          </a:p>
          <a:p>
            <a:r>
              <a:rPr lang="en-DE" sz="2000" u="sng" dirty="0"/>
              <a:t>Manual error analysis</a:t>
            </a:r>
            <a:r>
              <a:rPr lang="en-DE" sz="2000" dirty="0"/>
              <a:t> of (un)guided 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4A51E3-0CD8-E55A-38F1-C0314812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6801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8494-5D8E-71DC-AD9D-1E0840C5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99" y="446400"/>
            <a:ext cx="8460097" cy="415178"/>
          </a:xfrm>
        </p:spPr>
        <p:txBody>
          <a:bodyPr/>
          <a:lstStyle/>
          <a:p>
            <a:r>
              <a:rPr lang="en-DE" dirty="0"/>
              <a:t>Error analysis protocol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(inspired by MQM)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52FB744-3B11-8960-C70C-4C2CC9CEB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dirty="0"/>
              <a:t>Extended from the taxonomy of Yu et al. (2022)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F9A7D5-6CC3-6559-3D9E-7E913D877B9C}"/>
              </a:ext>
            </a:extLst>
          </p:cNvPr>
          <p:cNvGrpSpPr/>
          <p:nvPr/>
        </p:nvGrpSpPr>
        <p:grpSpPr>
          <a:xfrm>
            <a:off x="313198" y="1169768"/>
            <a:ext cx="6211328" cy="2937131"/>
            <a:chOff x="1581665" y="1622854"/>
            <a:chExt cx="6211328" cy="2937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E4198B-C936-5EFA-2C37-DD0F7AFA6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1250" y="1816909"/>
              <a:ext cx="6121743" cy="274307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842603-209E-4F19-7628-45B7E7792A1D}"/>
                </a:ext>
              </a:extLst>
            </p:cNvPr>
            <p:cNvSpPr/>
            <p:nvPr/>
          </p:nvSpPr>
          <p:spPr>
            <a:xfrm>
              <a:off x="1581665" y="1622854"/>
              <a:ext cx="667265" cy="37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latin typeface="Proxima Nova Rg" panose="02000506030000020004" pitchFamily="2" charset="0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2E4FD7-FF22-B811-8F12-0F5879C0F2EB}"/>
              </a:ext>
            </a:extLst>
          </p:cNvPr>
          <p:cNvCxnSpPr>
            <a:cxnSpLocks/>
          </p:cNvCxnSpPr>
          <p:nvPr/>
        </p:nvCxnSpPr>
        <p:spPr>
          <a:xfrm flipH="1">
            <a:off x="6590271" y="1747752"/>
            <a:ext cx="617837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1BDBF-41F7-C22A-9C3F-1606A11D04C9}"/>
              </a:ext>
            </a:extLst>
          </p:cNvPr>
          <p:cNvSpPr txBox="1"/>
          <p:nvPr/>
        </p:nvSpPr>
        <p:spPr>
          <a:xfrm>
            <a:off x="7193273" y="1576718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latin typeface="Proxima Nova Rg" panose="02000506030000020004" pitchFamily="2" charset="0"/>
              </a:rPr>
              <a:t>Content categories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E0D1D7-6C5A-9B4D-02FD-ACF15B592D79}"/>
              </a:ext>
            </a:extLst>
          </p:cNvPr>
          <p:cNvCxnSpPr>
            <a:cxnSpLocks/>
          </p:cNvCxnSpPr>
          <p:nvPr/>
        </p:nvCxnSpPr>
        <p:spPr>
          <a:xfrm flipH="1">
            <a:off x="6590271" y="2386757"/>
            <a:ext cx="617837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D971D2-2D87-B809-9F0B-F1D801DF53AA}"/>
              </a:ext>
            </a:extLst>
          </p:cNvPr>
          <p:cNvSpPr txBox="1"/>
          <p:nvPr/>
        </p:nvSpPr>
        <p:spPr>
          <a:xfrm>
            <a:off x="7193273" y="2218290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latin typeface="Proxima Nova Rg" panose="02000506030000020004" pitchFamily="2" charset="0"/>
              </a:rPr>
              <a:t>Omissions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45975-F116-88B5-E761-46EB931EDA36}"/>
              </a:ext>
            </a:extLst>
          </p:cNvPr>
          <p:cNvCxnSpPr>
            <a:cxnSpLocks/>
          </p:cNvCxnSpPr>
          <p:nvPr/>
        </p:nvCxnSpPr>
        <p:spPr>
          <a:xfrm flipH="1">
            <a:off x="6614111" y="3046439"/>
            <a:ext cx="617837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2EFC2F2-6FFF-0096-358F-C0F98B8CA616}"/>
              </a:ext>
            </a:extLst>
          </p:cNvPr>
          <p:cNvSpPr txBox="1"/>
          <p:nvPr/>
        </p:nvSpPr>
        <p:spPr>
          <a:xfrm>
            <a:off x="7208108" y="2877670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latin typeface="Proxima Nova Rg" panose="02000506030000020004" pitchFamily="2" charset="0"/>
              </a:rPr>
              <a:t>Additions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C193E0-446B-8044-3241-065A2C152E8C}"/>
              </a:ext>
            </a:extLst>
          </p:cNvPr>
          <p:cNvCxnSpPr>
            <a:cxnSpLocks/>
          </p:cNvCxnSpPr>
          <p:nvPr/>
        </p:nvCxnSpPr>
        <p:spPr>
          <a:xfrm flipV="1">
            <a:off x="3339569" y="4106899"/>
            <a:ext cx="0" cy="3852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00E8C0-5962-6CC0-9C1F-7203E6FA0CC2}"/>
              </a:ext>
            </a:extLst>
          </p:cNvPr>
          <p:cNvSpPr txBox="1"/>
          <p:nvPr/>
        </p:nvSpPr>
        <p:spPr>
          <a:xfrm>
            <a:off x="2818432" y="4488310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latin typeface="Proxima Nova Rg" panose="02000506030000020004" pitchFamily="2" charset="0"/>
              </a:rPr>
              <a:t>Factuality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207232-3CE0-3457-5C67-0DA80E74ADFF}"/>
              </a:ext>
            </a:extLst>
          </p:cNvPr>
          <p:cNvSpPr txBox="1"/>
          <p:nvPr/>
        </p:nvSpPr>
        <p:spPr>
          <a:xfrm>
            <a:off x="7010301" y="3868171"/>
            <a:ext cx="1741182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DE" dirty="0">
                <a:latin typeface="Proxima Nova Rg" panose="02000506030000020004" pitchFamily="2" charset="0"/>
              </a:rPr>
              <a:t>100 reports</a:t>
            </a:r>
          </a:p>
          <a:p>
            <a:r>
              <a:rPr lang="en-US" dirty="0">
                <a:latin typeface="Proxima Nova Rg" panose="02000506030000020004" pitchFamily="2" charset="0"/>
              </a:rPr>
              <a:t>x 4   models</a:t>
            </a:r>
          </a:p>
          <a:p>
            <a:r>
              <a:rPr lang="en-US" dirty="0">
                <a:latin typeface="Proxima Nova Rg" panose="02000506030000020004" pitchFamily="2" charset="0"/>
              </a:rPr>
              <a:t>x 3   annotators</a:t>
            </a:r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38F0C-E20A-F687-2B2E-A59B4CEC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18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DF754-FCFC-532F-596C-1EAFA6C8A9F6}"/>
              </a:ext>
            </a:extLst>
          </p:cNvPr>
          <p:cNvSpPr txBox="1"/>
          <p:nvPr/>
        </p:nvSpPr>
        <p:spPr>
          <a:xfrm>
            <a:off x="291385" y="4683779"/>
            <a:ext cx="2725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* </a:t>
            </a:r>
            <a:r>
              <a:rPr lang="en-DE" sz="800" b="0" i="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GSum w/ threshold </a:t>
            </a:r>
            <a:r>
              <a:rPr lang="en-DE" sz="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(ours)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93656-B3A2-8B13-05CB-BEA93DF79346}"/>
              </a:ext>
            </a:extLst>
          </p:cNvPr>
          <p:cNvSpPr txBox="1"/>
          <p:nvPr/>
        </p:nvSpPr>
        <p:spPr>
          <a:xfrm>
            <a:off x="1065475" y="2313830"/>
            <a:ext cx="11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6597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316E-19A8-6B04-A2DC-0211CDEF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Most frequent errors are addition/omission of </a:t>
            </a:r>
            <a:r>
              <a:rPr lang="en-DE" b="1" dirty="0"/>
              <a:t>findings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080E0-0699-4DB3-0C53-1EA702652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Guided methods reduce risk of omissions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4DFFAF3-8D9C-A701-97D9-94CFDF740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11403"/>
              </p:ext>
            </p:extLst>
          </p:nvPr>
        </p:nvGraphicFramePr>
        <p:xfrm>
          <a:off x="441150" y="1581620"/>
          <a:ext cx="421868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81882">
                  <a:extLst>
                    <a:ext uri="{9D8B030D-6E8A-4147-A177-3AD203B41FA5}">
                      <a16:colId xmlns:a16="http://schemas.microsoft.com/office/drawing/2014/main" val="2442574807"/>
                    </a:ext>
                  </a:extLst>
                </a:gridCol>
                <a:gridCol w="1000800">
                  <a:extLst>
                    <a:ext uri="{9D8B030D-6E8A-4147-A177-3AD203B41FA5}">
                      <a16:colId xmlns:a16="http://schemas.microsoft.com/office/drawing/2014/main" val="82560895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54813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Category: “findings”</a:t>
                      </a:r>
                      <a:endParaRPr lang="en-DE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Omissions</a:t>
                      </a:r>
                      <a:endParaRPr lang="en-DE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Additions</a:t>
                      </a:r>
                      <a:endParaRPr lang="en-DE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BertAbs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(unguided)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70</a:t>
                      </a:r>
                      <a:endParaRPr lang="en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dirty="0">
                          <a:latin typeface="Proxima Nova Rg" panose="02000506030000020004" pitchFamily="2" charset="0"/>
                        </a:rPr>
                        <a:t>51</a:t>
                      </a:r>
                      <a:endParaRPr lang="en-DE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5732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GSum w/ threshold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(ours)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dirty="0">
                          <a:latin typeface="Proxima Nova Rg" panose="02000506030000020004" pitchFamily="2" charset="0"/>
                        </a:rPr>
                        <a:t>58</a:t>
                      </a:r>
                      <a:endParaRPr lang="en-DE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72</a:t>
                      </a:r>
                      <a:endParaRPr lang="en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21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WGSum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(Hu et al., 2021)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62</a:t>
                      </a:r>
                      <a:endParaRPr lang="en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61</a:t>
                      </a:r>
                      <a:endParaRPr lang="en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4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WGSum+CL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(Hu et al., 2022)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64</a:t>
                      </a:r>
                      <a:endParaRPr lang="en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u="sng" dirty="0">
                          <a:latin typeface="Proxima Nova Rg" panose="02000506030000020004" pitchFamily="2" charset="0"/>
                        </a:rPr>
                        <a:t>54</a:t>
                      </a:r>
                      <a:endParaRPr lang="en-DE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895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2147A1-738B-695A-2D75-DC769CC23463}"/>
              </a:ext>
            </a:extLst>
          </p:cNvPr>
          <p:cNvSpPr txBox="1"/>
          <p:nvPr/>
        </p:nvSpPr>
        <p:spPr>
          <a:xfrm>
            <a:off x="4923771" y="1691569"/>
            <a:ext cx="38762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effectLst/>
                <a:latin typeface="Proxima Nova Rg" panose="02000506030000020004" pitchFamily="2" charset="0"/>
              </a:rPr>
              <a:t>Reference:</a:t>
            </a:r>
            <a:r>
              <a:rPr lang="en-US" sz="1400" dirty="0">
                <a:effectLst/>
                <a:latin typeface="Proxima Nova Rg" panose="02000506030000020004" pitchFamily="2" charset="0"/>
              </a:rPr>
              <a:t> Interval increase in vascular engorgement. No frank interstitial edema. No focal consolidations identified.</a:t>
            </a:r>
          </a:p>
          <a:p>
            <a:endParaRPr lang="en-US" sz="1400" dirty="0">
              <a:latin typeface="Proxima Nova Rg" panose="02000506030000020004" pitchFamily="2" charset="0"/>
            </a:endParaRPr>
          </a:p>
          <a:p>
            <a:r>
              <a:rPr lang="en-US" sz="1400" b="1" u="sng" dirty="0">
                <a:latin typeface="Proxima Nova Rg" panose="02000506030000020004" pitchFamily="2" charset="0"/>
              </a:rPr>
              <a:t>Candidate:</a:t>
            </a:r>
            <a:r>
              <a:rPr lang="en-US" sz="1400" dirty="0">
                <a:latin typeface="Proxima Nova Rg" panose="02000506030000020004" pitchFamily="2" charset="0"/>
              </a:rPr>
              <a:t> </a:t>
            </a:r>
            <a:r>
              <a:rPr lang="en-US" sz="1400" dirty="0">
                <a:effectLst/>
                <a:latin typeface="Proxima Nova Rg" panose="02000506030000020004" pitchFamily="2" charset="0"/>
              </a:rPr>
              <a:t>interval increase in pulmonary vascular congestion without evidence of interstitial edema. small right-sided pleural effusion.</a:t>
            </a:r>
            <a:endParaRPr lang="en-US" sz="1400" dirty="0">
              <a:latin typeface="Proxima Nova Rg" panose="0200050603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3032C-1C15-2EF3-9730-5AE6EF344B3B}"/>
              </a:ext>
            </a:extLst>
          </p:cNvPr>
          <p:cNvSpPr txBox="1"/>
          <p:nvPr/>
        </p:nvSpPr>
        <p:spPr>
          <a:xfrm>
            <a:off x="398907" y="3834709"/>
            <a:ext cx="4352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Proxima Nova Rg" panose="02000506030000020004" pitchFamily="2" charset="0"/>
              </a:rPr>
              <a:t>Majority of overlapping findings is factual!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</a:rPr>
              <a:t>Incorrect location (5-8%)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</a:rPr>
              <a:t>Incorrect severity (7-9%)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5F5AB9-2BCB-8869-DAA7-658784A00EC3}"/>
              </a:ext>
            </a:extLst>
          </p:cNvPr>
          <p:cNvSpPr txBox="1"/>
          <p:nvPr/>
        </p:nvSpPr>
        <p:spPr>
          <a:xfrm>
            <a:off x="4923770" y="3814822"/>
            <a:ext cx="38762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effectLst/>
                <a:latin typeface="Proxima Nova Rg" panose="02000506030000020004" pitchFamily="2" charset="0"/>
              </a:rPr>
              <a:t>Reference:</a:t>
            </a:r>
            <a:r>
              <a:rPr lang="en-US" sz="1400" dirty="0">
                <a:effectLst/>
                <a:latin typeface="Proxima Nova Rg" panose="02000506030000020004" pitchFamily="2" charset="0"/>
              </a:rPr>
              <a:t>  … there is near-complete resolution of pleural effusion</a:t>
            </a:r>
            <a:endParaRPr lang="en-US" sz="1400" dirty="0">
              <a:latin typeface="Proxima Nova Rg" panose="02000506030000020004" pitchFamily="2" charset="0"/>
            </a:endParaRPr>
          </a:p>
          <a:p>
            <a:r>
              <a:rPr lang="en-US" sz="1400" b="1" u="sng" dirty="0">
                <a:latin typeface="Proxima Nova Rg" panose="02000506030000020004" pitchFamily="2" charset="0"/>
              </a:rPr>
              <a:t>Candidate:</a:t>
            </a:r>
            <a:r>
              <a:rPr lang="en-US" sz="1400" dirty="0">
                <a:latin typeface="Proxima Nova Rg" panose="02000506030000020004" pitchFamily="2" charset="0"/>
              </a:rPr>
              <a:t> </a:t>
            </a:r>
            <a:r>
              <a:rPr lang="en-US" sz="1400" dirty="0">
                <a:effectLst/>
                <a:latin typeface="Proxima Nova Rg" panose="02000506030000020004" pitchFamily="2" charset="0"/>
              </a:rPr>
              <a:t>… there is resolution of pleural effusion</a:t>
            </a:r>
            <a:endParaRPr lang="en-US" sz="1400" dirty="0">
              <a:latin typeface="Proxima Nova Rg" panose="0200050603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787F32-AA7F-EFDC-A54D-BAB6DDDA7FA2}"/>
                  </a:ext>
                </a:extLst>
              </p14:cNvPr>
              <p14:cNvContentPartPr/>
              <p14:nvPr/>
            </p14:nvContentPartPr>
            <p14:xfrm>
              <a:off x="8311336" y="2056664"/>
              <a:ext cx="226800" cy="1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87F32-AA7F-EFDC-A54D-BAB6DDDA7F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7336" y="1949024"/>
                <a:ext cx="3344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8D154D-E97A-8B43-76FF-B0C4F2EB0EC9}"/>
                  </a:ext>
                </a:extLst>
              </p14:cNvPr>
              <p14:cNvContentPartPr/>
              <p14:nvPr/>
            </p14:nvContentPartPr>
            <p14:xfrm>
              <a:off x="5028136" y="2273024"/>
              <a:ext cx="2330280" cy="3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8D154D-E97A-8B43-76FF-B0C4F2EB0E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4496" y="2165024"/>
                <a:ext cx="24379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855547-54DD-8040-5158-DABC47EFD4C8}"/>
                  </a:ext>
                </a:extLst>
              </p14:cNvPr>
              <p14:cNvContentPartPr/>
              <p14:nvPr/>
            </p14:nvContentPartPr>
            <p14:xfrm>
              <a:off x="6471736" y="3114704"/>
              <a:ext cx="1816560" cy="15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855547-54DD-8040-5158-DABC47EFD4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8096" y="3006704"/>
                <a:ext cx="19242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F03E66-FE8C-8B0A-9775-113EBE7D6360}"/>
                  </a:ext>
                </a:extLst>
              </p14:cNvPr>
              <p14:cNvContentPartPr/>
              <p14:nvPr/>
            </p14:nvContentPartPr>
            <p14:xfrm>
              <a:off x="5019496" y="3328184"/>
              <a:ext cx="639000" cy="20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F03E66-FE8C-8B0A-9775-113EBE7D63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65496" y="3220544"/>
                <a:ext cx="7466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2E76DF-9051-09AB-7045-CBEF13695676}"/>
                  </a:ext>
                </a:extLst>
              </p14:cNvPr>
              <p14:cNvContentPartPr/>
              <p14:nvPr/>
            </p14:nvContentPartPr>
            <p14:xfrm>
              <a:off x="6810964" y="3954620"/>
              <a:ext cx="1096920" cy="30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2E76DF-9051-09AB-7045-CBEF136956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57324" y="3846980"/>
                <a:ext cx="1204560" cy="246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0D20FAD-FC19-63D8-4B3C-CF967A5E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34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73C4-13A6-7047-AC11-42C60387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Task: automatic impression generation</a:t>
            </a:r>
            <a:endParaRPr lang="en-DE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F0C839-6945-8F8E-32B2-B5696F91E5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dirty="0"/>
              <a:t>Slide inspired by Sean MacAvaney: </a:t>
            </a:r>
            <a:r>
              <a:rPr lang="en-US" dirty="0"/>
              <a:t>https://</a:t>
            </a:r>
            <a:r>
              <a:rPr lang="en-US" dirty="0" err="1"/>
              <a:t>smac.pub</a:t>
            </a:r>
            <a:r>
              <a:rPr lang="en-US" dirty="0"/>
              <a:t>/slides/sigir2019-radsum.pdf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1BF398-F88C-D84A-88A4-2477625B1003}"/>
              </a:ext>
            </a:extLst>
          </p:cNvPr>
          <p:cNvSpPr/>
          <p:nvPr/>
        </p:nvSpPr>
        <p:spPr>
          <a:xfrm>
            <a:off x="604646" y="1283057"/>
            <a:ext cx="4085594" cy="3318111"/>
          </a:xfrm>
          <a:prstGeom prst="roundRect">
            <a:avLst>
              <a:gd name="adj" fmla="val 268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Background: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Technique: Chest, AP and lateral. Comparison: _ and _. History: Weakness and decreased blood sugar with leg swelling and tenderness.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Proxima Nova Rg" panose="02000506030000020004" pitchFamily="2" charset="0"/>
            </a:endParaRPr>
          </a:p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Findings: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The patient is status post coronary artery bypass graft surgery and apparently mitral valve replacement. The heart is mildly enlarged. The mediastinal and hilar contours appear unchanged. There is a slight interstitial abnormality, suggestive of a state of very mild congestion, but no new focal opacity. A left-sided pleural effusion has resolved although mild scarring or atelectasis persists. Bones are probably demineralized.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Proxima Nova Rg" panose="02000506030000020004" pitchFamily="2" charset="0"/>
            </a:endParaRPr>
          </a:p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Impression: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Findings suggesting mild pulmonary congestion. Resolution of small left-side pleural effusion.</a:t>
            </a:r>
          </a:p>
        </p:txBody>
      </p:sp>
      <p:pic>
        <p:nvPicPr>
          <p:cNvPr id="4" name="Picture 3" descr="X-ray of a person's chest&#10;&#10;Description automatically generated">
            <a:extLst>
              <a:ext uri="{FF2B5EF4-FFF2-40B4-BE49-F238E27FC236}">
                <a16:creationId xmlns:a16="http://schemas.microsoft.com/office/drawing/2014/main" id="{98817DE3-61F8-FB39-C579-FC9BFB3AF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320" y="2063378"/>
            <a:ext cx="1409034" cy="1692613"/>
          </a:xfrm>
          <a:prstGeom prst="rect">
            <a:avLst/>
          </a:prstGeom>
        </p:spPr>
      </p:pic>
      <p:pic>
        <p:nvPicPr>
          <p:cNvPr id="9" name="Picture 8" descr="A x-ray of a chest&#10;&#10;Description automatically generated">
            <a:extLst>
              <a:ext uri="{FF2B5EF4-FFF2-40B4-BE49-F238E27FC236}">
                <a16:creationId xmlns:a16="http://schemas.microsoft.com/office/drawing/2014/main" id="{D244C544-F423-8C4C-E880-C2D419A73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820" y="2063379"/>
            <a:ext cx="1409034" cy="16926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85663F-9B8D-8EC5-9B8B-F963F7B6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8722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316E-19A8-6B04-A2DC-0211CDEF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Target impressions sometimes contain </a:t>
            </a:r>
            <a:r>
              <a:rPr lang="en-DE" b="1" dirty="0"/>
              <a:t>followups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080E0-0699-4DB3-0C53-1EA702652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Cannot be generated without clinical context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4DFFAF3-8D9C-A701-97D9-94CFDF740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949493"/>
              </p:ext>
            </p:extLst>
          </p:nvPr>
        </p:nvGraphicFramePr>
        <p:xfrm>
          <a:off x="441150" y="1581620"/>
          <a:ext cx="421508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81882">
                  <a:extLst>
                    <a:ext uri="{9D8B030D-6E8A-4147-A177-3AD203B41FA5}">
                      <a16:colId xmlns:a16="http://schemas.microsoft.com/office/drawing/2014/main" val="2442574807"/>
                    </a:ext>
                  </a:extLst>
                </a:gridCol>
                <a:gridCol w="997200">
                  <a:extLst>
                    <a:ext uri="{9D8B030D-6E8A-4147-A177-3AD203B41FA5}">
                      <a16:colId xmlns:a16="http://schemas.microsoft.com/office/drawing/2014/main" val="82560895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54813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Category: “followups”</a:t>
                      </a:r>
                      <a:endParaRPr lang="en-DE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Omissions</a:t>
                      </a:r>
                      <a:endParaRPr lang="en-DE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Additions</a:t>
                      </a:r>
                      <a:endParaRPr lang="en-DE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BertAbs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(unguided)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20</a:t>
                      </a:r>
                      <a:endParaRPr lang="en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5</a:t>
                      </a:r>
                      <a:endParaRPr lang="en-DE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5732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GSum w/ threshold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(ours)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dirty="0">
                          <a:latin typeface="Proxima Nova Rg" panose="02000506030000020004" pitchFamily="2" charset="0"/>
                        </a:rPr>
                        <a:t>18</a:t>
                      </a:r>
                      <a:endParaRPr lang="en-DE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8</a:t>
                      </a:r>
                      <a:endParaRPr lang="en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21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WGSum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(Hu et al., 2021)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19</a:t>
                      </a:r>
                      <a:endParaRPr lang="en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8</a:t>
                      </a:r>
                      <a:endParaRPr lang="en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4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WGSum+CL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(Hu et al., 2022)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19</a:t>
                      </a:r>
                      <a:endParaRPr lang="en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u="none" dirty="0">
                          <a:latin typeface="Proxima Nova Rg" panose="02000506030000020004" pitchFamily="2" charset="0"/>
                        </a:rPr>
                        <a:t>4</a:t>
                      </a:r>
                      <a:endParaRPr lang="en-DE" b="1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895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2147A1-738B-695A-2D75-DC769CC23463}"/>
              </a:ext>
            </a:extLst>
          </p:cNvPr>
          <p:cNvSpPr txBox="1"/>
          <p:nvPr/>
        </p:nvSpPr>
        <p:spPr>
          <a:xfrm>
            <a:off x="4923771" y="1691569"/>
            <a:ext cx="387623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effectLst/>
                <a:latin typeface="Proxima Nova Rg" panose="02000506030000020004" pitchFamily="2" charset="0"/>
              </a:rPr>
              <a:t>Reference:</a:t>
            </a:r>
            <a:r>
              <a:rPr lang="en-US" sz="1400" dirty="0">
                <a:effectLst/>
                <a:latin typeface="Proxima Nova Rg" panose="02000506030000020004" pitchFamily="2" charset="0"/>
              </a:rPr>
              <a:t> Multiloculated right pleural effusion unchanged since _.  </a:t>
            </a:r>
            <a:r>
              <a:rPr lang="en-US" sz="1400" dirty="0">
                <a:solidFill>
                  <a:schemeClr val="bg2">
                    <a:lumMod val="90000"/>
                  </a:schemeClr>
                </a:solidFill>
                <a:effectLst/>
                <a:latin typeface="Proxima Nova Rg" panose="02000506030000020004" pitchFamily="2" charset="0"/>
              </a:rPr>
              <a:t>[…]</a:t>
            </a:r>
            <a:r>
              <a:rPr lang="en-US" sz="1400" dirty="0">
                <a:effectLst/>
                <a:latin typeface="Proxima Nova Rg" panose="02000506030000020004" pitchFamily="2" charset="0"/>
              </a:rPr>
              <a:t> Findings were relayed to Dr. _ by Dr. _ _ following review on _ at 11:00 via telephone.</a:t>
            </a:r>
          </a:p>
          <a:p>
            <a:endParaRPr lang="en-US" sz="1400" dirty="0">
              <a:latin typeface="Proxima Nova Rg" panose="02000506030000020004" pitchFamily="2" charset="0"/>
            </a:endParaRPr>
          </a:p>
          <a:p>
            <a:r>
              <a:rPr lang="en-US" sz="1400" b="1" u="sng" dirty="0">
                <a:latin typeface="Proxima Nova Rg" panose="02000506030000020004" pitchFamily="2" charset="0"/>
              </a:rPr>
              <a:t>Candidate:</a:t>
            </a:r>
            <a:r>
              <a:rPr lang="en-US" sz="1400" dirty="0">
                <a:latin typeface="Proxima Nova Rg" panose="02000506030000020004" pitchFamily="2" charset="0"/>
              </a:rPr>
              <a:t> </a:t>
            </a:r>
            <a:r>
              <a:rPr lang="en-US" sz="1400" dirty="0">
                <a:effectLst/>
                <a:latin typeface="Proxima Nova Rg" panose="02000506030000020004" pitchFamily="2" charset="0"/>
              </a:rPr>
              <a:t>stable appearance of multiple loculated right pleural effusion.</a:t>
            </a:r>
            <a:endParaRPr lang="en-US" sz="1400" dirty="0">
              <a:latin typeface="Proxima Nova Rg" panose="0200050603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94892B-E34D-D2AC-13FA-2E5C4BEF7C94}"/>
                  </a:ext>
                </a:extLst>
              </p14:cNvPr>
              <p14:cNvContentPartPr/>
              <p14:nvPr/>
            </p14:nvContentPartPr>
            <p14:xfrm>
              <a:off x="6921376" y="2051624"/>
              <a:ext cx="1670760" cy="1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94892B-E34D-D2AC-13FA-2E5C4BEF7C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7736" y="1943984"/>
                <a:ext cx="17784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F59033F-1CA0-F9F3-B6A5-557B286FC5BF}"/>
                  </a:ext>
                </a:extLst>
              </p14:cNvPr>
              <p14:cNvContentPartPr/>
              <p14:nvPr/>
            </p14:nvContentPartPr>
            <p14:xfrm>
              <a:off x="5045056" y="2258624"/>
              <a:ext cx="3630600" cy="42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F59033F-1CA0-F9F3-B6A5-557B286FC5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1416" y="2150624"/>
                <a:ext cx="37382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B4F321D-4865-85E6-E3F7-468C26364ECC}"/>
                  </a:ext>
                </a:extLst>
              </p14:cNvPr>
              <p14:cNvContentPartPr/>
              <p14:nvPr/>
            </p14:nvContentPartPr>
            <p14:xfrm>
              <a:off x="5049736" y="2495504"/>
              <a:ext cx="1040760" cy="22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B4F321D-4865-85E6-E3F7-468C26364E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96096" y="2387864"/>
                <a:ext cx="1148400" cy="2383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081775A-2D4B-56C7-0A9F-9F290140356C}"/>
              </a:ext>
            </a:extLst>
          </p:cNvPr>
          <p:cNvSpPr txBox="1"/>
          <p:nvPr/>
        </p:nvSpPr>
        <p:spPr>
          <a:xfrm>
            <a:off x="4483252" y="4081145"/>
            <a:ext cx="15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1"/>
                </a:solidFill>
              </a:rPr>
              <a:t>Hallucinations!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3BA6CB-1740-D91D-3634-8BF7C484A4F0}"/>
              </a:ext>
            </a:extLst>
          </p:cNvPr>
          <p:cNvCxnSpPr>
            <a:cxnSpLocks/>
          </p:cNvCxnSpPr>
          <p:nvPr/>
        </p:nvCxnSpPr>
        <p:spPr>
          <a:xfrm flipH="1" flipV="1">
            <a:off x="4215950" y="3435820"/>
            <a:ext cx="356050" cy="645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5286F-F17A-57FE-8E0B-306E3BE0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543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316E-19A8-6B04-A2DC-0211CDEF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See the paper for all 11 categories and more examples…</a:t>
            </a:r>
          </a:p>
        </p:txBody>
      </p:sp>
      <p:pic>
        <p:nvPicPr>
          <p:cNvPr id="10" name="Picture 9" descr="A screenshot of a report&#10;&#10;Description automatically generated">
            <a:extLst>
              <a:ext uri="{FF2B5EF4-FFF2-40B4-BE49-F238E27FC236}">
                <a16:creationId xmlns:a16="http://schemas.microsoft.com/office/drawing/2014/main" id="{67CA7AE0-7ACB-447C-6D57-48CDDDEF7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65" y="1055150"/>
            <a:ext cx="7504670" cy="39516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466C81-F73D-6522-CA7D-F1A204F2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698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F14A-B059-ED09-7699-C9F2ED57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How to explain the problems in content selection?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ACADD-AAA9-A79A-52CB-A5A81DFD6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Our ✨ hypothesis: ✨ models lack clinical context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400EE-1BC5-AC6B-97E1-EB034C60553A}"/>
              </a:ext>
            </a:extLst>
          </p:cNvPr>
          <p:cNvSpPr txBox="1"/>
          <p:nvPr/>
        </p:nvSpPr>
        <p:spPr>
          <a:xfrm>
            <a:off x="619448" y="2156888"/>
            <a:ext cx="32512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Proxima Nova Rg" panose="02000506030000020004" pitchFamily="2" charset="0"/>
              </a:rPr>
              <a:t>Latent factors in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latin typeface="Proxima Nova Rg" panose="02000506030000020004" pitchFamily="2" charset="0"/>
              </a:rPr>
              <a:t>Patient 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latin typeface="Proxima Nova Rg" panose="02000506030000020004" pitchFamily="2" charset="0"/>
              </a:rPr>
              <a:t>Chest x-ray (multimodal)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latin typeface="Proxima Nova Rg" panose="02000506030000020004" pitchFamily="2" charset="0"/>
              </a:rPr>
              <a:t>What happened after?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latin typeface="Proxima Nova Rg" panose="02000506030000020004" pitchFamily="2" charset="0"/>
              </a:rPr>
              <a:t>What happened before? </a:t>
            </a:r>
            <a:r>
              <a:rPr lang="en-DE" b="1" dirty="0">
                <a:latin typeface="Proxima Nova Rg" panose="02000506030000020004" pitchFamily="2" charset="0"/>
              </a:rPr>
              <a:t>Background section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16193B-C58D-FDD4-22C5-FB1CFAA500E5}"/>
              </a:ext>
            </a:extLst>
          </p:cNvPr>
          <p:cNvSpPr/>
          <p:nvPr/>
        </p:nvSpPr>
        <p:spPr>
          <a:xfrm>
            <a:off x="4351624" y="1547871"/>
            <a:ext cx="4085594" cy="3318111"/>
          </a:xfrm>
          <a:prstGeom prst="roundRect">
            <a:avLst>
              <a:gd name="adj" fmla="val 268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Background: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Technique: Chest, AP and lateral. Comparison: _ and _. History: Weakness and decreased blood sugar with leg swelling and tenderness.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Proxima Nova Rg" panose="02000506030000020004" pitchFamily="2" charset="0"/>
            </a:endParaRPr>
          </a:p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Findings: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The patient is status post coronary artery bypass graft surgery and apparently mitral valve replacement. The heart is mildly enlarged. The mediastinal and hilar contours appear unchanged. There is a slight interstitial abnormality, suggestive of a state of very mild congestion, but no new focal opacity. A left-sided pleural effusion has resolved although mild scarring or atelectasis persists. Bones are probably demineralized.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Proxima Nova Rg" panose="02000506030000020004" pitchFamily="2" charset="0"/>
            </a:endParaRPr>
          </a:p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Impression: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Findings suggesting mild pulmonary congestion. Resolution of small left-side pleural effusion.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E3C8A1-8A42-62DD-A8C8-763554ACD6AD}"/>
              </a:ext>
            </a:extLst>
          </p:cNvPr>
          <p:cNvSpPr/>
          <p:nvPr/>
        </p:nvSpPr>
        <p:spPr>
          <a:xfrm>
            <a:off x="4420747" y="1677546"/>
            <a:ext cx="3863856" cy="63939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C6F75-3A92-72FD-80FB-ED7535EC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524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F14A-B059-ED09-7699-C9F2ED57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How to explain the problems in content selection?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ACADD-AAA9-A79A-52CB-A5A81DFD6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Our ✨ hypothesis: ✨ models lack clinical context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400EE-1BC5-AC6B-97E1-EB034C60553A}"/>
              </a:ext>
            </a:extLst>
          </p:cNvPr>
          <p:cNvSpPr txBox="1"/>
          <p:nvPr/>
        </p:nvSpPr>
        <p:spPr>
          <a:xfrm>
            <a:off x="619448" y="2156888"/>
            <a:ext cx="3251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Proxima Nova Rg" panose="02000506030000020004" pitchFamily="2" charset="0"/>
              </a:rPr>
              <a:t>Latent factors in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latin typeface="Proxima Nova Rg" panose="02000506030000020004" pitchFamily="2" charset="0"/>
              </a:rPr>
              <a:t>Patient 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latin typeface="Proxima Nova Rg" panose="02000506030000020004" pitchFamily="2" charset="0"/>
              </a:rPr>
              <a:t>Chest x-ray (multimodal)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latin typeface="Proxima Nova Rg" panose="02000506030000020004" pitchFamily="2" charset="0"/>
              </a:rPr>
              <a:t>What happened before?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latin typeface="Proxima Nova Rg" panose="02000506030000020004" pitchFamily="2" charset="0"/>
              </a:rPr>
              <a:t>What happened after? </a:t>
            </a:r>
            <a:r>
              <a:rPr lang="en-DE" b="1" dirty="0">
                <a:latin typeface="Proxima Nova Rg" panose="02000506030000020004" pitchFamily="2" charset="0"/>
              </a:rPr>
              <a:t>Background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latin typeface="Proxima Nova Rg" panose="02000506030000020004" pitchFamily="2" charset="0"/>
            </a:endParaRPr>
          </a:p>
          <a:p>
            <a:r>
              <a:rPr lang="en-DE" b="1" dirty="0">
                <a:solidFill>
                  <a:schemeClr val="accent1"/>
                </a:solidFill>
                <a:latin typeface="Proxima Nova Rg" panose="02000506030000020004" pitchFamily="2" charset="0"/>
              </a:rPr>
              <a:t>Almost all methods benefit from including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94088-BD30-D2F4-87E8-C9377B9C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37" y="1647425"/>
            <a:ext cx="3540302" cy="264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31045-18A1-7D73-F68E-18963E0B49DD}"/>
              </a:ext>
            </a:extLst>
          </p:cNvPr>
          <p:cNvSpPr txBox="1"/>
          <p:nvPr/>
        </p:nvSpPr>
        <p:spPr>
          <a:xfrm>
            <a:off x="4893881" y="4296374"/>
            <a:ext cx="3313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</a:rPr>
              <a:t>(delta over training without background)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AE32F-0730-26BF-39C6-C4BF262D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8500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D220EE-DCB3-6A43-35A0-5C0EF1A8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7024DF-99E0-468B-B704-2093574F9392}"/>
              </a:ext>
            </a:extLst>
          </p:cNvPr>
          <p:cNvSpPr txBox="1"/>
          <p:nvPr/>
        </p:nvSpPr>
        <p:spPr>
          <a:xfrm>
            <a:off x="419985" y="1354286"/>
            <a:ext cx="75280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Proxima Nova Rg" panose="02000506030000020004" pitchFamily="2" charset="0"/>
              </a:rPr>
              <a:t>Guided methods </a:t>
            </a:r>
            <a:r>
              <a:rPr lang="en-US" sz="1600" dirty="0">
                <a:solidFill>
                  <a:schemeClr val="accent1"/>
                </a:solidFill>
                <a:latin typeface="Proxima Nova Rg" panose="02000506030000020004" pitchFamily="2" charset="0"/>
              </a:rPr>
              <a:t>effective at steering content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 Rg" panose="02000506030000020004" pitchFamily="2" charset="0"/>
              </a:rPr>
              <a:t>Extractive summaries are useful guidance, if we </a:t>
            </a:r>
            <a:r>
              <a:rPr lang="en-US" sz="1600" dirty="0">
                <a:solidFill>
                  <a:schemeClr val="accent2"/>
                </a:solidFill>
                <a:latin typeface="Proxima Nova Rg" panose="02000506030000020004" pitchFamily="2" charset="0"/>
              </a:rPr>
              <a:t>adapt length to each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/>
                </a:solidFill>
                <a:latin typeface="Proxima Nova Rg" panose="02000506030000020004" pitchFamily="2" charset="0"/>
              </a:rPr>
              <a:t>Content selection issues remain</a:t>
            </a:r>
            <a:r>
              <a:rPr lang="en-US" sz="1600" dirty="0">
                <a:latin typeface="Proxima Nova Rg" panose="02000506030000020004" pitchFamily="2" charset="0"/>
              </a:rPr>
              <a:t> – latent factors can explain some choices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43905-9C26-FB89-C088-3D0A8CF9B8EC}"/>
              </a:ext>
            </a:extLst>
          </p:cNvPr>
          <p:cNvSpPr txBox="1"/>
          <p:nvPr/>
        </p:nvSpPr>
        <p:spPr>
          <a:xfrm>
            <a:off x="419984" y="2640542"/>
            <a:ext cx="74094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 Rg" panose="02000506030000020004" pitchFamily="2" charset="0"/>
              </a:rPr>
              <a:t>Incorporate more clinical context (multimodal, EHR data, clinician in the loop?)</a:t>
            </a:r>
            <a:endParaRPr lang="en-US" sz="1600" dirty="0">
              <a:solidFill>
                <a:schemeClr val="tx1"/>
              </a:solidFill>
              <a:latin typeface="Proxima Nova Rg" panose="02000506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 Rg" panose="02000506030000020004" pitchFamily="2" charset="0"/>
              </a:rPr>
              <a:t>Benchmark and improve automatic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Proxima Nova Rg" panose="02000506030000020004" pitchFamily="2" charset="0"/>
              </a:rPr>
              <a:t>We release our error annotations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1EA60F-E677-54D1-A4EF-42D779111E73}"/>
              </a:ext>
            </a:extLst>
          </p:cNvPr>
          <p:cNvGrpSpPr/>
          <p:nvPr/>
        </p:nvGrpSpPr>
        <p:grpSpPr>
          <a:xfrm>
            <a:off x="5274876" y="3711798"/>
            <a:ext cx="3869124" cy="1309358"/>
            <a:chOff x="5322892" y="3894755"/>
            <a:chExt cx="3869124" cy="130935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EAC60C-D776-A8D6-2191-37B151865A2A}"/>
                </a:ext>
              </a:extLst>
            </p:cNvPr>
            <p:cNvSpPr/>
            <p:nvPr/>
          </p:nvSpPr>
          <p:spPr>
            <a:xfrm>
              <a:off x="5322892" y="3894755"/>
              <a:ext cx="3672231" cy="1309358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424242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02729"/>
                  </a:solidFill>
                  <a:effectLst/>
                  <a:uLnTx/>
                  <a:uFillTx/>
                  <a:latin typeface="Proxima Nova Rg" panose="02000506030000020004" pitchFamily="2" charset="0"/>
                  <a:ea typeface="+mn-ea"/>
                  <a:cs typeface="+mn-cs"/>
                  <a:sym typeface="Arial"/>
                </a:rPr>
                <a:t>Thanks!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E5D043-5E61-2675-F8C5-511E7584BA37}"/>
                </a:ext>
              </a:extLst>
            </p:cNvPr>
            <p:cNvSpPr txBox="1"/>
            <p:nvPr/>
          </p:nvSpPr>
          <p:spPr>
            <a:xfrm>
              <a:off x="5711678" y="4323615"/>
              <a:ext cx="3480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 Rg" panose="02000506030000020004" pitchFamily="2" charset="77"/>
                  <a:cs typeface="Arial"/>
                  <a:sym typeface="Arial"/>
                </a:rPr>
                <a:t>github.com</a:t>
              </a:r>
              <a:r>
                <a:rPr kumimoji="0" 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 Rg" panose="02000506030000020004" pitchFamily="2" charset="77"/>
                  <a:cs typeface="Arial"/>
                  <a:sym typeface="Arial"/>
                </a:rPr>
                <a:t>/</a:t>
              </a:r>
              <a:r>
                <a:rPr kumimoji="0" lang="en-US" sz="140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 Rg" panose="02000506030000020004" pitchFamily="2" charset="77"/>
                  <a:cs typeface="Arial"/>
                  <a:sym typeface="Arial"/>
                </a:rPr>
                <a:t>jantrienes</a:t>
              </a:r>
              <a:r>
                <a:rPr kumimoji="0" 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 Rg" panose="02000506030000020004" pitchFamily="2" charset="77"/>
                  <a:cs typeface="Arial"/>
                  <a:sym typeface="Arial"/>
                </a:rPr>
                <a:t>/inlg2023-radsum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AD3825F-0A2E-8E63-2D67-6628EB74E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78935" y="4358910"/>
              <a:ext cx="272482" cy="27248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462D6D-BA87-11EE-8C90-6F4D3AB04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2110" y="4789531"/>
              <a:ext cx="228417" cy="22841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F7A8C9-7482-C5D1-91A9-763A7CF48568}"/>
                </a:ext>
              </a:extLst>
            </p:cNvPr>
            <p:cNvSpPr txBox="1"/>
            <p:nvPr/>
          </p:nvSpPr>
          <p:spPr>
            <a:xfrm>
              <a:off x="5711678" y="4637002"/>
              <a:ext cx="315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 Rg" panose="02000506030000020004" pitchFamily="2" charset="77"/>
                  <a:cs typeface="Arial"/>
                  <a:sym typeface="Arial"/>
                </a:rPr>
                <a:t>jan.trienes@uni-due.de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 Rg" panose="02000506030000020004" pitchFamily="2" charset="77"/>
                  <a:cs typeface="Arial"/>
                  <a:sym typeface="Arial"/>
                </a:rPr>
                <a:t>paul.youssef@uni-marburg.de</a:t>
              </a:r>
              <a:endPara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 panose="02000506030000020004" pitchFamily="2" charset="77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6AE16-B73C-5DAA-1154-F5DF0E36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55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2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2904-931B-0A94-6985-D667A3E6B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99" y="2338226"/>
            <a:ext cx="7901281" cy="386902"/>
          </a:xfrm>
        </p:spPr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031391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5B26-A1B4-616A-EFA8-A9E81E43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Limitations of error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668D-DEE4-C183-2473-CFFD06AF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82" y="1929306"/>
            <a:ext cx="3358152" cy="2092677"/>
          </a:xfrm>
        </p:spPr>
        <p:txBody>
          <a:bodyPr>
            <a:normAutofit/>
          </a:bodyPr>
          <a:lstStyle/>
          <a:p>
            <a:r>
              <a:rPr lang="en-DE" sz="1600" dirty="0"/>
              <a:t>Reference is most </a:t>
            </a:r>
            <a:r>
              <a:rPr lang="en-DE" sz="1600" dirty="0">
                <a:solidFill>
                  <a:schemeClr val="accent1"/>
                </a:solidFill>
              </a:rPr>
              <a:t>reliable benchmark for importance </a:t>
            </a:r>
            <a:r>
              <a:rPr lang="en-DE" sz="1600" dirty="0"/>
              <a:t>(w/o knowledge of clinical context)</a:t>
            </a:r>
          </a:p>
          <a:p>
            <a:endParaRPr lang="en-DE" sz="1600" dirty="0"/>
          </a:p>
          <a:p>
            <a:r>
              <a:rPr lang="en-DE" sz="1600" u="sng" dirty="0"/>
              <a:t>Are additions faithful to findings?</a:t>
            </a:r>
          </a:p>
          <a:p>
            <a:r>
              <a:rPr lang="en-DE" sz="1600" dirty="0"/>
              <a:t>Check </a:t>
            </a:r>
            <a:r>
              <a:rPr lang="en-DE" sz="1600" b="1" dirty="0"/>
              <a:t>addition</a:t>
            </a:r>
            <a:r>
              <a:rPr lang="en-DE" sz="1600" dirty="0"/>
              <a:t> spans for entailment with all input sentences.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C1AD3C-E77A-4143-BF4C-520F0AFD8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Reference-based evaluation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173ECE-1130-F8D9-7B82-A66AAF866A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dirty="0"/>
              <a:t>Miura et al. (2021). RadNLI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91E082-FDFC-7FF5-491B-3E4E6294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362" y="2154806"/>
            <a:ext cx="3945534" cy="12085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298910-A2E4-5E0E-B4CE-6D08FC3026CC}"/>
              </a:ext>
            </a:extLst>
          </p:cNvPr>
          <p:cNvSpPr/>
          <p:nvPr/>
        </p:nvSpPr>
        <p:spPr>
          <a:xfrm>
            <a:off x="7445835" y="2261936"/>
            <a:ext cx="838773" cy="98315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latin typeface="Proxima Nova Rg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99EBC-B4CE-F364-4736-8588D6D9081B}"/>
              </a:ext>
            </a:extLst>
          </p:cNvPr>
          <p:cNvSpPr txBox="1"/>
          <p:nvPr/>
        </p:nvSpPr>
        <p:spPr>
          <a:xfrm>
            <a:off x="4458978" y="3705440"/>
            <a:ext cx="3797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latin typeface="Proxima Nova Rg" panose="02000506030000020004" pitchFamily="2" charset="0"/>
              </a:rPr>
              <a:t>Preliminary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>
                <a:latin typeface="Proxima Nova Rg" panose="02000506030000020004" pitchFamily="2" charset="0"/>
              </a:rPr>
              <a:t>Room for improvement in factuality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>
                <a:latin typeface="Proxima Nova Rg" panose="02000506030000020004" pitchFamily="2" charset="0"/>
              </a:rPr>
              <a:t>Include findings in future annotations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1C7F5-D40B-DC1D-4F57-B30443D2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53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316E-19A8-6B04-A2DC-0211CDEF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Comparisons</a:t>
            </a:r>
            <a:r>
              <a:rPr lang="en-DE" dirty="0"/>
              <a:t> to prior studies also often added/omitted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2AFBC6D-1A79-D378-7675-1E4D0306D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Similar trend across all methods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4DFFAF3-8D9C-A701-97D9-94CFDF740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996575"/>
              </p:ext>
            </p:extLst>
          </p:nvPr>
        </p:nvGraphicFramePr>
        <p:xfrm>
          <a:off x="441150" y="1580400"/>
          <a:ext cx="421508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81882">
                  <a:extLst>
                    <a:ext uri="{9D8B030D-6E8A-4147-A177-3AD203B41FA5}">
                      <a16:colId xmlns:a16="http://schemas.microsoft.com/office/drawing/2014/main" val="2442574807"/>
                    </a:ext>
                  </a:extLst>
                </a:gridCol>
                <a:gridCol w="997200">
                  <a:extLst>
                    <a:ext uri="{9D8B030D-6E8A-4147-A177-3AD203B41FA5}">
                      <a16:colId xmlns:a16="http://schemas.microsoft.com/office/drawing/2014/main" val="82560895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54813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Category: “comparisons</a:t>
                      </a:r>
                      <a:r>
                        <a:rPr lang="en-DE" b="1"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Omissions</a:t>
                      </a:r>
                      <a:endParaRPr lang="en-DE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dirty="0">
                          <a:solidFill>
                            <a:schemeClr val="tx1"/>
                          </a:solidFill>
                          <a:latin typeface="Proxima Nova Rg" panose="02000506030000020004" pitchFamily="2" charset="0"/>
                        </a:rPr>
                        <a:t>Additions</a:t>
                      </a:r>
                      <a:endParaRPr lang="en-DE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BertAbs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(unguided)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23</a:t>
                      </a:r>
                      <a:endParaRPr lang="en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11</a:t>
                      </a:r>
                      <a:endParaRPr lang="en-DE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5732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GSum w/ threshold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(ours)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dirty="0">
                          <a:latin typeface="Proxima Nova Rg" panose="02000506030000020004" pitchFamily="2" charset="0"/>
                        </a:rPr>
                        <a:t>16</a:t>
                      </a:r>
                      <a:endParaRPr lang="en-DE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10</a:t>
                      </a:r>
                      <a:endParaRPr lang="en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21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WGSum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(Hu et al., 2021)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19</a:t>
                      </a:r>
                      <a:endParaRPr lang="en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9</a:t>
                      </a:r>
                      <a:endParaRPr lang="en-DE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4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WGSum+CL </a:t>
                      </a:r>
                      <a:r>
                        <a:rPr lang="en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(Hu et al., 2022)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i="0" dirty="0">
                          <a:latin typeface="Proxima Nova Rg" panose="02000506030000020004" pitchFamily="2" charset="0"/>
                        </a:rPr>
                        <a:t>23</a:t>
                      </a:r>
                      <a:endParaRPr lang="en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1" i="0" u="none" dirty="0">
                          <a:latin typeface="Proxima Nova Rg" panose="02000506030000020004" pitchFamily="2" charset="0"/>
                        </a:rPr>
                        <a:t>7</a:t>
                      </a:r>
                      <a:endParaRPr lang="en-DE" b="1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895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2147A1-738B-695A-2D75-DC769CC23463}"/>
              </a:ext>
            </a:extLst>
          </p:cNvPr>
          <p:cNvSpPr txBox="1"/>
          <p:nvPr/>
        </p:nvSpPr>
        <p:spPr>
          <a:xfrm>
            <a:off x="4923771" y="1692000"/>
            <a:ext cx="387623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effectLst/>
                <a:latin typeface="Proxima Nova Rg" panose="02000506030000020004" pitchFamily="2" charset="0"/>
              </a:rPr>
              <a:t>Reference:</a:t>
            </a:r>
            <a:r>
              <a:rPr lang="en-US" sz="1400" dirty="0">
                <a:effectLst/>
                <a:latin typeface="Proxima Nova Rg" panose="02000506030000020004" pitchFamily="2" charset="0"/>
              </a:rPr>
              <a:t> Right lower lobe opacity, possibly atelectasis, with associated moderate sized effusion.</a:t>
            </a:r>
          </a:p>
          <a:p>
            <a:endParaRPr lang="en-US" sz="1400" dirty="0">
              <a:latin typeface="Proxima Nova Rg" panose="02000506030000020004" pitchFamily="2" charset="0"/>
            </a:endParaRPr>
          </a:p>
          <a:p>
            <a:r>
              <a:rPr lang="en-US" sz="1400" b="1" u="sng" dirty="0">
                <a:latin typeface="Proxima Nova Rg" panose="02000506030000020004" pitchFamily="2" charset="0"/>
              </a:rPr>
              <a:t>Candidate:</a:t>
            </a:r>
            <a:r>
              <a:rPr lang="en-US" sz="1400" dirty="0">
                <a:latin typeface="Proxima Nova Rg" panose="02000506030000020004" pitchFamily="2" charset="0"/>
              </a:rPr>
              <a:t> </a:t>
            </a:r>
            <a:r>
              <a:rPr lang="en-US" sz="1400" dirty="0">
                <a:effectLst/>
                <a:latin typeface="Proxima Nova Rg" panose="02000506030000020004" pitchFamily="2" charset="0"/>
              </a:rPr>
              <a:t>persistent right lower lobe opacity with associated effusion, mildly progressed from the preceding radiograph.</a:t>
            </a:r>
            <a:endParaRPr lang="en-US" sz="1400" dirty="0">
              <a:latin typeface="Proxima Nova Rg" panose="0200050603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274DE1C-C03C-E875-C0F6-1C6B2168F19A}"/>
                  </a:ext>
                </a:extLst>
              </p14:cNvPr>
              <p14:cNvContentPartPr/>
              <p14:nvPr/>
            </p14:nvContentPartPr>
            <p14:xfrm>
              <a:off x="5965048" y="2710064"/>
              <a:ext cx="757800" cy="16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274DE1C-C03C-E875-C0F6-1C6B2168F1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1048" y="2602064"/>
                <a:ext cx="8654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FF30417-5367-C039-FE25-C6040B8358A2}"/>
                  </a:ext>
                </a:extLst>
              </p14:cNvPr>
              <p14:cNvContentPartPr/>
              <p14:nvPr/>
            </p14:nvContentPartPr>
            <p14:xfrm>
              <a:off x="6989776" y="2900864"/>
              <a:ext cx="1360800" cy="42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FF30417-5367-C039-FE25-C6040B8358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6136" y="2792864"/>
                <a:ext cx="14684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2D47BCC-8132-60DA-FD75-380A285FE543}"/>
                  </a:ext>
                </a:extLst>
              </p14:cNvPr>
              <p14:cNvContentPartPr/>
              <p14:nvPr/>
            </p14:nvContentPartPr>
            <p14:xfrm>
              <a:off x="5019856" y="3107864"/>
              <a:ext cx="2375280" cy="42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2D47BCC-8132-60DA-FD75-380A285FE5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66216" y="2999864"/>
                <a:ext cx="2482920" cy="257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E1DB9-D35B-4D8B-FD96-6D36AC69D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5312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05085-92FB-C5DA-C2FF-1372BC8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ROUGE oracle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11D4D-5A47-5575-3467-D8D46EA0D5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B3674-C616-C3CA-36E2-89EBCE3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96" y="313157"/>
            <a:ext cx="3336309" cy="44911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EE714-1006-8A1D-5201-7643D0F2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94021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DA1D-B529-DE08-37AF-5B2B57FC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Extractive guidance helps to generate longer summaries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B068E1D-65E3-184B-6D64-35AF44FD49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ROUGE by target length (tokens)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129C8-76BA-FFCC-66A5-7A3588A7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65" y="1395602"/>
            <a:ext cx="6006145" cy="36507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E16A0-ED58-0B89-EE11-C2528072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18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73C4-13A6-7047-AC11-42C60387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Task: automatic impression generation</a:t>
            </a:r>
            <a:endParaRPr lang="en-DE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F0C839-6945-8F8E-32B2-B5696F91E5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dirty="0"/>
              <a:t>Slide inspired by Sean MacAvaney: </a:t>
            </a:r>
            <a:r>
              <a:rPr lang="en-US" dirty="0"/>
              <a:t>https://</a:t>
            </a:r>
            <a:r>
              <a:rPr lang="en-US" dirty="0" err="1"/>
              <a:t>smac.pub</a:t>
            </a:r>
            <a:r>
              <a:rPr lang="en-US" dirty="0"/>
              <a:t>/slides/sigir2019-radsum.pdf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1BF398-F88C-D84A-88A4-2477625B1003}"/>
              </a:ext>
            </a:extLst>
          </p:cNvPr>
          <p:cNvSpPr/>
          <p:nvPr/>
        </p:nvSpPr>
        <p:spPr>
          <a:xfrm>
            <a:off x="604646" y="1283057"/>
            <a:ext cx="4085594" cy="3318111"/>
          </a:xfrm>
          <a:prstGeom prst="roundRect">
            <a:avLst>
              <a:gd name="adj" fmla="val 268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Background: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Technique: Chest, AP and lateral. Comparison: _ and _. History: Weakness and decreased blood sugar with leg swelling and tenderness.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Proxima Nova Rg" panose="02000506030000020004" pitchFamily="2" charset="0"/>
            </a:endParaRPr>
          </a:p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Findings: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The patient is status post coronary artery bypass graft surgery and apparently mitral valve replacement. The heart is mildly enlarged. The mediastinal and hilar contours appear unchanged. There is a slight interstitial abnormality, suggestive of a state of very mild congestion, but no new focal opacity. A left-sided pleural effusion has resolved although mild scarring or atelectasis persists. Bones are probably demineralized.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Proxima Nova Rg" panose="02000506030000020004" pitchFamily="2" charset="0"/>
            </a:endParaRPr>
          </a:p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Impression: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Findings suggesting mild pulmonary congestion. Resolution of small left-side pleural effusion.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3D136D-023B-6868-E28D-59E006329D33}"/>
              </a:ext>
            </a:extLst>
          </p:cNvPr>
          <p:cNvGrpSpPr/>
          <p:nvPr/>
        </p:nvGrpSpPr>
        <p:grpSpPr>
          <a:xfrm>
            <a:off x="4764198" y="1438567"/>
            <a:ext cx="3835917" cy="615443"/>
            <a:chOff x="4786684" y="1438567"/>
            <a:chExt cx="3567706" cy="615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652CBC-9366-73FF-22FF-96B20E6E32AE}"/>
                </a:ext>
              </a:extLst>
            </p:cNvPr>
            <p:cNvSpPr txBox="1"/>
            <p:nvPr/>
          </p:nvSpPr>
          <p:spPr>
            <a:xfrm>
              <a:off x="4809543" y="1438567"/>
              <a:ext cx="3544847" cy="477054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DE" sz="1400" u="none" strike="noStrike" kern="0" cap="none" spc="0" normalizeH="0" baseline="0" noProof="0" dirty="0">
                  <a:ln>
                    <a:noFill/>
                  </a:ln>
                  <a:solidFill>
                    <a:srgbClr val="202729"/>
                  </a:solidFill>
                  <a:effectLst/>
                  <a:uLnTx/>
                  <a:uFillTx/>
                  <a:latin typeface="Proxima Nova Rg" panose="02000506030000020004" pitchFamily="2" charset="0"/>
                  <a:cs typeface="Arial"/>
                  <a:sym typeface="Arial"/>
                </a:rPr>
                <a:t>Information about the patients’ condition and the procedure.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F7C049-66C4-E326-AC68-FFF28F8A7D8A}"/>
                </a:ext>
              </a:extLst>
            </p:cNvPr>
            <p:cNvSpPr/>
            <p:nvPr/>
          </p:nvSpPr>
          <p:spPr>
            <a:xfrm>
              <a:off x="4786684" y="1438567"/>
              <a:ext cx="45719" cy="61544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E9CACB-2F77-4176-D6FC-511E8EEADF17}"/>
              </a:ext>
            </a:extLst>
          </p:cNvPr>
          <p:cNvGrpSpPr/>
          <p:nvPr/>
        </p:nvGrpSpPr>
        <p:grpSpPr>
          <a:xfrm>
            <a:off x="4764198" y="2223986"/>
            <a:ext cx="3860653" cy="1606609"/>
            <a:chOff x="4786684" y="2392801"/>
            <a:chExt cx="3567706" cy="160660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C00977-DBDA-F680-4F05-D1A597E65942}"/>
                </a:ext>
              </a:extLst>
            </p:cNvPr>
            <p:cNvSpPr txBox="1"/>
            <p:nvPr/>
          </p:nvSpPr>
          <p:spPr>
            <a:xfrm>
              <a:off x="4809543" y="2392801"/>
              <a:ext cx="3544847" cy="430887"/>
            </a:xfrm>
            <a:prstGeom prst="rect">
              <a:avLst/>
            </a:prstGeom>
            <a:noFill/>
          </p:spPr>
          <p:txBody>
            <a:bodyPr wrap="square" lIns="90000" t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DE" sz="1400" u="none" strike="noStrike" kern="0" cap="none" spc="0" normalizeH="0" baseline="0" noProof="0" dirty="0">
                  <a:ln>
                    <a:noFill/>
                  </a:ln>
                  <a:solidFill>
                    <a:srgbClr val="202729"/>
                  </a:solidFill>
                  <a:effectLst/>
                  <a:uLnTx/>
                  <a:uFillTx/>
                  <a:latin typeface="Proxima Nova Rg" panose="02000506030000020004" pitchFamily="2" charset="0"/>
                  <a:cs typeface="Arial"/>
                  <a:sym typeface="Arial"/>
                </a:rPr>
                <a:t>Detailed description of imaging observations. </a:t>
              </a:r>
              <a:r>
                <a:rPr kumimoji="0" lang="en-DE" sz="140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Proxima Nova Rg" panose="02000506030000020004" pitchFamily="2" charset="0"/>
                  <a:cs typeface="Arial"/>
                  <a:sym typeface="Arial"/>
                </a:rPr>
                <a:t>Positive and negative findings.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95B036-C62D-7321-C531-2F7D0B379319}"/>
                </a:ext>
              </a:extLst>
            </p:cNvPr>
            <p:cNvSpPr/>
            <p:nvPr/>
          </p:nvSpPr>
          <p:spPr>
            <a:xfrm>
              <a:off x="4786684" y="2402765"/>
              <a:ext cx="45719" cy="159664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1B2DCF-81C8-5698-B8DF-EC0E65C4A205}"/>
              </a:ext>
            </a:extLst>
          </p:cNvPr>
          <p:cNvGrpSpPr/>
          <p:nvPr/>
        </p:nvGrpSpPr>
        <p:grpSpPr>
          <a:xfrm>
            <a:off x="4764198" y="3957347"/>
            <a:ext cx="3860654" cy="523220"/>
            <a:chOff x="4786683" y="3957347"/>
            <a:chExt cx="386065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98153E-0781-6730-1C22-4F7CF26CD667}"/>
                </a:ext>
              </a:extLst>
            </p:cNvPr>
            <p:cNvSpPr txBox="1"/>
            <p:nvPr/>
          </p:nvSpPr>
          <p:spPr>
            <a:xfrm>
              <a:off x="4809543" y="3957347"/>
              <a:ext cx="38377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DE" sz="1400" u="none" strike="noStrike" kern="0" cap="none" spc="0" normalizeH="0" baseline="0" noProof="0" dirty="0">
                  <a:ln>
                    <a:noFill/>
                  </a:ln>
                  <a:solidFill>
                    <a:srgbClr val="202729"/>
                  </a:solidFill>
                  <a:effectLst/>
                  <a:uLnTx/>
                  <a:uFillTx/>
                  <a:latin typeface="Proxima Nova Rg" panose="02000506030000020004" pitchFamily="2" charset="0"/>
                  <a:cs typeface="Arial"/>
                  <a:sym typeface="Arial"/>
                </a:rPr>
                <a:t>Summary of the most important observations.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DE" sz="140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Proxima Nova Rg" panose="02000506030000020004" pitchFamily="2" charset="0"/>
                  <a:cs typeface="Arial"/>
                  <a:sym typeface="Arial"/>
                </a:rPr>
                <a:t>Typically 1/3 of the findings length.</a:t>
              </a:r>
              <a:endParaRPr kumimoji="0" lang="en-DE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 panose="02000506030000020004" pitchFamily="2" charset="0"/>
                <a:cs typeface="Arial"/>
                <a:sym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F52A66D-2324-37A9-70A7-F94C2336C58D}"/>
                </a:ext>
              </a:extLst>
            </p:cNvPr>
            <p:cNvSpPr/>
            <p:nvPr/>
          </p:nvSpPr>
          <p:spPr>
            <a:xfrm flipH="1">
              <a:off x="4786683" y="4033403"/>
              <a:ext cx="45719" cy="415178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B0D71-E142-444B-6310-25B8FA9E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492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618359-9309-BF5A-DD7D-965BD20C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Aggregating span-based annotation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AE4BFC-99A4-1757-10EA-B29CD7013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First align, then majority vote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76594D-79CC-CC56-9C67-3594E5D34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B3742-A26E-8B66-3438-B04EFAAE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323" y="1953396"/>
            <a:ext cx="4429080" cy="19760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85823-D8E6-69F7-810A-4A8B2F80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9652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618359-9309-BF5A-DD7D-965BD20C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Inter-annotator agreement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AE4BFC-99A4-1757-10EA-B29CD7013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F1 for span-based (1, 2)</a:t>
            </a:r>
          </a:p>
          <a:p>
            <a:r>
              <a:rPr lang="en-DE" dirty="0"/>
              <a:t>Krippendorff’s alpha (3, 4)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76594D-79CC-CC56-9C67-3594E5D34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dirty="0"/>
              <a:t>(Due et al., 2021)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A2682-2DF8-B88E-C6B4-89EB3EDE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052" y="446400"/>
            <a:ext cx="3991818" cy="42744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C67A39-98B0-046F-FB61-A9575A1A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428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73C4-13A6-7047-AC11-42C60387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Task: automatic impression generation</a:t>
            </a:r>
            <a:endParaRPr lang="en-DE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F0C839-6945-8F8E-32B2-B5696F91E5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dirty="0"/>
              <a:t>Slide inspired by Sean MacAvaney: </a:t>
            </a:r>
            <a:r>
              <a:rPr lang="en-US" dirty="0"/>
              <a:t>https://</a:t>
            </a:r>
            <a:r>
              <a:rPr lang="en-US" dirty="0" err="1"/>
              <a:t>smac.pub</a:t>
            </a:r>
            <a:r>
              <a:rPr lang="en-US" dirty="0"/>
              <a:t>/slides/sigir2019-radsum.pdf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1BF398-F88C-D84A-88A4-2477625B1003}"/>
              </a:ext>
            </a:extLst>
          </p:cNvPr>
          <p:cNvSpPr/>
          <p:nvPr/>
        </p:nvSpPr>
        <p:spPr>
          <a:xfrm>
            <a:off x="604646" y="1283057"/>
            <a:ext cx="4085594" cy="3318111"/>
          </a:xfrm>
          <a:prstGeom prst="roundRect">
            <a:avLst>
              <a:gd name="adj" fmla="val 268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Background: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Technique: Chest, AP and lateral. Comparison: _ and _. History: Weakness and decreased blood sugar with leg swelling and tenderness.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Proxima Nova Rg" panose="02000506030000020004" pitchFamily="2" charset="0"/>
            </a:endParaRPr>
          </a:p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Findings: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The patient is status post coronary artery bypass graft surgery and apparently mitral valve replacement. The heart is mildly enlarged. The mediastinal and hilar contours appear unchanged. There is a slight interstitial abnormality,</a:t>
            </a:r>
            <a:r>
              <a:rPr lang="en-US" sz="1200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u="sng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0"/>
              </a:rPr>
              <a:t>suggestive of a state of very mild congestion,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 but no new focal opacity.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A </a:t>
            </a:r>
            <a:r>
              <a:rPr lang="en-US" sz="1200" u="sng" dirty="0">
                <a:solidFill>
                  <a:schemeClr val="accent2">
                    <a:lumMod val="75000"/>
                  </a:schemeClr>
                </a:solidFill>
                <a:latin typeface="Proxima Nova Rg" panose="02000506030000020004" pitchFamily="2" charset="0"/>
              </a:rPr>
              <a:t>left-sided pleural effusion has resolved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although mild scarring or atelectasis persists. Bones are probably demineralized.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Proxima Nova Rg" panose="02000506030000020004" pitchFamily="2" charset="0"/>
            </a:endParaRPr>
          </a:p>
          <a:p>
            <a:r>
              <a:rPr lang="en-US" sz="1200" b="1" u="sng" dirty="0">
                <a:solidFill>
                  <a:schemeClr val="tx1"/>
                </a:solidFill>
                <a:latin typeface="Proxima Nova Rg" panose="02000506030000020004" pitchFamily="2" charset="0"/>
              </a:rPr>
              <a:t>Impression:</a:t>
            </a:r>
            <a:r>
              <a:rPr lang="en-US" sz="1200" b="1" dirty="0">
                <a:solidFill>
                  <a:schemeClr val="tx1"/>
                </a:solidFill>
                <a:latin typeface="Proxima Nova Rg" panose="02000506030000020004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Findings </a:t>
            </a:r>
            <a:r>
              <a:rPr lang="en-US" sz="1200" u="sng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0"/>
              </a:rPr>
              <a:t>suggesting mild pulmonary congestion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2" charset="0"/>
              </a:rPr>
              <a:t> </a:t>
            </a:r>
            <a:r>
              <a:rPr lang="en-US" sz="1200" u="sng" dirty="0">
                <a:solidFill>
                  <a:schemeClr val="accent2">
                    <a:lumMod val="75000"/>
                  </a:schemeClr>
                </a:solidFill>
                <a:latin typeface="Proxima Nova Rg" panose="02000506030000020004" pitchFamily="2" charset="0"/>
              </a:rPr>
              <a:t>Resolution of small left-side pleural effusion.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98153E-0781-6730-1C22-4F7CF26CD667}"/>
              </a:ext>
            </a:extLst>
          </p:cNvPr>
          <p:cNvSpPr txBox="1"/>
          <p:nvPr/>
        </p:nvSpPr>
        <p:spPr>
          <a:xfrm>
            <a:off x="4935502" y="2484616"/>
            <a:ext cx="3837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DE" sz="1400" u="none" strike="noStrike" kern="0" cap="none" spc="0" normalizeH="0" baseline="0" noProof="0" dirty="0">
                <a:ln>
                  <a:noFill/>
                </a:ln>
                <a:solidFill>
                  <a:srgbClr val="202729"/>
                </a:solidFill>
                <a:effectLst/>
                <a:uLnTx/>
                <a:uFillTx/>
                <a:latin typeface="Proxima Nova Rg" panose="02000506030000020004" pitchFamily="2" charset="0"/>
                <a:cs typeface="Arial"/>
                <a:sym typeface="Arial"/>
              </a:rPr>
              <a:t>Writing the impression is </a:t>
            </a:r>
            <a:r>
              <a:rPr lang="en-DE" sz="1400" kern="0" dirty="0">
                <a:solidFill>
                  <a:srgbClr val="202729"/>
                </a:solidFill>
                <a:latin typeface="Proxima Nova Rg" panose="02000506030000020004" pitchFamily="2" charset="0"/>
                <a:cs typeface="Arial"/>
                <a:sym typeface="Arial"/>
              </a:rPr>
              <a:t>both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DE" sz="1400" u="sng" strike="noStrike" kern="0" cap="none" spc="0" normalizeH="0" baseline="0" noProof="0" dirty="0">
                <a:ln>
                  <a:noFill/>
                </a:ln>
                <a:solidFill>
                  <a:srgbClr val="202729"/>
                </a:solidFill>
                <a:effectLst/>
                <a:uLnTx/>
                <a:uFillTx/>
                <a:latin typeface="Proxima Nova Rg" panose="02000506030000020004" pitchFamily="2" charset="0"/>
                <a:cs typeface="Arial"/>
                <a:sym typeface="Arial"/>
              </a:rPr>
              <a:t>extractive</a:t>
            </a:r>
            <a:r>
              <a:rPr lang="en-DE" sz="1400" kern="0" dirty="0">
                <a:solidFill>
                  <a:srgbClr val="202729"/>
                </a:solidFill>
                <a:latin typeface="Proxima Nova Rg" panose="02000506030000020004" pitchFamily="2" charset="0"/>
                <a:cs typeface="Arial"/>
                <a:sym typeface="Arial"/>
              </a:rPr>
              <a:t> </a:t>
            </a:r>
            <a:r>
              <a:rPr lang="en-DE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  <a:cs typeface="Arial"/>
                <a:sym typeface="Arial"/>
              </a:rPr>
              <a:t>(selecting findings), 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DE" sz="1400" u="sng" kern="0" dirty="0">
                <a:solidFill>
                  <a:srgbClr val="202729"/>
                </a:solidFill>
                <a:latin typeface="Proxima Nova Rg" panose="02000506030000020004" pitchFamily="2" charset="0"/>
                <a:cs typeface="Arial"/>
                <a:sym typeface="Arial"/>
              </a:rPr>
              <a:t>abstractive</a:t>
            </a:r>
            <a:r>
              <a:rPr lang="en-DE" sz="1400" kern="0" dirty="0">
                <a:solidFill>
                  <a:srgbClr val="202729"/>
                </a:solidFill>
                <a:latin typeface="Proxima Nova Rg" panose="02000506030000020004" pitchFamily="2" charset="0"/>
                <a:cs typeface="Arial"/>
                <a:sym typeface="Arial"/>
              </a:rPr>
              <a:t> </a:t>
            </a:r>
            <a:r>
              <a:rPr lang="en-DE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  <a:cs typeface="Arial"/>
                <a:sym typeface="Arial"/>
              </a:rPr>
              <a:t>(forming a concise conclusion)</a:t>
            </a:r>
            <a:endParaRPr kumimoji="0" lang="en-DE" sz="140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Proxima Nova Rg" panose="02000506030000020004" pitchFamily="2" charset="0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4675C-C0EB-4A2F-B28E-6CE0DE4B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61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76FA-F1C7-C820-68F6-92523762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Research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7E29D-E9D2-F653-6704-9EC06C1B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394" y="1754660"/>
            <a:ext cx="7685901" cy="699154"/>
          </a:xfrm>
        </p:spPr>
        <p:txBody>
          <a:bodyPr/>
          <a:lstStyle/>
          <a:p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Abstractive summarization is difficult to control, prone to hallucination</a:t>
            </a:r>
          </a:p>
          <a:p>
            <a:r>
              <a:rPr lang="en-DE" u="sng" dirty="0"/>
              <a:t>Proposal:</a:t>
            </a:r>
            <a:r>
              <a:rPr lang="en-DE" dirty="0"/>
              <a:t> extractive summaries as guidance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(cheap, domain-agnostic)</a:t>
            </a:r>
          </a:p>
          <a:p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E103CC-B8E7-52A1-4806-C748DF32E5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C55D31-A448-E603-839A-01F14DEDDB2F}"/>
              </a:ext>
            </a:extLst>
          </p:cNvPr>
          <p:cNvSpPr/>
          <p:nvPr/>
        </p:nvSpPr>
        <p:spPr>
          <a:xfrm>
            <a:off x="486035" y="1891888"/>
            <a:ext cx="424697" cy="424697"/>
          </a:xfrm>
          <a:prstGeom prst="ellipse">
            <a:avLst/>
          </a:prstGeom>
          <a:noFill/>
          <a:ln w="25400" cap="flat" cmpd="sng" algn="ctr">
            <a:solidFill>
              <a:srgbClr val="74B8C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E92120-C122-65D3-DFD7-BCBD2B825805}"/>
              </a:ext>
            </a:extLst>
          </p:cNvPr>
          <p:cNvSpPr txBox="1">
            <a:spLocks/>
          </p:cNvSpPr>
          <p:nvPr/>
        </p:nvSpPr>
        <p:spPr>
          <a:xfrm>
            <a:off x="1087394" y="2950912"/>
            <a:ext cx="7685901" cy="699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Automatic eval (ROUGE, …) suggests progress. What problems remain?</a:t>
            </a:r>
          </a:p>
          <a:p>
            <a:r>
              <a:rPr lang="en-DE" u="sng" dirty="0"/>
              <a:t>Manual error analysis</a:t>
            </a:r>
            <a:r>
              <a:rPr lang="en-DE" dirty="0"/>
              <a:t> of (un)guided methods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0D8C47-E582-A741-4240-2153E28521D3}"/>
              </a:ext>
            </a:extLst>
          </p:cNvPr>
          <p:cNvSpPr/>
          <p:nvPr/>
        </p:nvSpPr>
        <p:spPr>
          <a:xfrm>
            <a:off x="486035" y="3088141"/>
            <a:ext cx="424697" cy="424697"/>
          </a:xfrm>
          <a:prstGeom prst="ellipse">
            <a:avLst/>
          </a:prstGeom>
          <a:noFill/>
          <a:ln w="25400" cap="flat" cmpd="sng" algn="ctr">
            <a:solidFill>
              <a:srgbClr val="74B8C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62500-F295-D062-E20C-6BE4B4B1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25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7" grpId="0" animBg="1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A5B3-A55B-0292-561B-A9CC2335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summarization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F5EB6-2203-9401-DFE7-2AB5529A6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dirty="0"/>
              <a:t>G</a:t>
            </a:r>
            <a:r>
              <a:rPr lang="en-US" dirty="0"/>
              <a:t>Sum architecture (Dou et al., NAACL2021)</a:t>
            </a:r>
            <a:endParaRPr lang="en-DE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63AE78D-A4DB-1216-B1A9-66A88C3AD967}"/>
              </a:ext>
            </a:extLst>
          </p:cNvPr>
          <p:cNvSpPr txBox="1"/>
          <p:nvPr/>
        </p:nvSpPr>
        <p:spPr>
          <a:xfrm>
            <a:off x="320818" y="1185429"/>
            <a:ext cx="363432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700" dirty="0">
                <a:latin typeface="Proxima Nova Rg" panose="02000506030000020004" pitchFamily="2" charset="0"/>
              </a:rPr>
              <a:t>1. Extractive summarization (k sents.)</a:t>
            </a:r>
          </a:p>
          <a:p>
            <a:r>
              <a:rPr lang="en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</a:rPr>
              <a:t>e.g., BertExt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98907-0BEF-5DEB-7F0F-B3FCD8E4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6</a:t>
            </a:fld>
            <a:endParaRPr lang="en-DE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DD724-DAAA-0FCE-9286-2AC4560526BC}"/>
              </a:ext>
            </a:extLst>
          </p:cNvPr>
          <p:cNvSpPr/>
          <p:nvPr/>
        </p:nvSpPr>
        <p:spPr>
          <a:xfrm>
            <a:off x="818240" y="2047025"/>
            <a:ext cx="2385562" cy="1786066"/>
          </a:xfrm>
          <a:prstGeom prst="roundRect">
            <a:avLst>
              <a:gd name="adj" fmla="val 3184"/>
            </a:avLst>
          </a:prstGeom>
          <a:noFill/>
          <a:ln w="12700" cap="flat" cmpd="sng" algn="ctr">
            <a:solidFill>
              <a:srgbClr val="35374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6E6D0-73DF-9312-6ED7-0FFEAA31447A}"/>
              </a:ext>
            </a:extLst>
          </p:cNvPr>
          <p:cNvSpPr txBox="1"/>
          <p:nvPr/>
        </p:nvSpPr>
        <p:spPr>
          <a:xfrm>
            <a:off x="890877" y="1976390"/>
            <a:ext cx="1139213" cy="169277"/>
          </a:xfrm>
          <a:prstGeom prst="rect">
            <a:avLst/>
          </a:prstGeom>
          <a:solidFill>
            <a:srgbClr val="FFFFFF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DE" sz="11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 panose="02000506030000020004" pitchFamily="2" charset="0"/>
                <a:cs typeface="Arial"/>
                <a:sym typeface="Arial"/>
              </a:rPr>
              <a:t>Radiology 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53BC7-36CE-81B5-39AF-DC819B93731E}"/>
              </a:ext>
            </a:extLst>
          </p:cNvPr>
          <p:cNvSpPr txBox="1"/>
          <p:nvPr/>
        </p:nvSpPr>
        <p:spPr>
          <a:xfrm>
            <a:off x="850086" y="2219095"/>
            <a:ext cx="689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DE" sz="100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 panose="02000506030000020004" pitchFamily="2" charset="0"/>
                <a:cs typeface="Arial"/>
                <a:sym typeface="Arial"/>
              </a:rPr>
              <a:t>Findings: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E97F3C-6F3C-F42D-3C4B-40D5ECFE8514}"/>
              </a:ext>
            </a:extLst>
          </p:cNvPr>
          <p:cNvSpPr/>
          <p:nvPr/>
        </p:nvSpPr>
        <p:spPr>
          <a:xfrm>
            <a:off x="936520" y="2501202"/>
            <a:ext cx="2024419" cy="116395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BB2F0-8EA3-1A1C-5A37-2D3581B9268E}"/>
              </a:ext>
            </a:extLst>
          </p:cNvPr>
          <p:cNvSpPr/>
          <p:nvPr/>
        </p:nvSpPr>
        <p:spPr>
          <a:xfrm>
            <a:off x="936519" y="2698346"/>
            <a:ext cx="2024419" cy="116395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25F23-A27E-ACE8-4D01-7705786DB61A}"/>
              </a:ext>
            </a:extLst>
          </p:cNvPr>
          <p:cNvSpPr/>
          <p:nvPr/>
        </p:nvSpPr>
        <p:spPr>
          <a:xfrm>
            <a:off x="936519" y="2895490"/>
            <a:ext cx="1287143" cy="118015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50F026-34CF-CCA6-4386-272FC0646661}"/>
              </a:ext>
            </a:extLst>
          </p:cNvPr>
          <p:cNvSpPr/>
          <p:nvPr/>
        </p:nvSpPr>
        <p:spPr>
          <a:xfrm>
            <a:off x="936519" y="3094623"/>
            <a:ext cx="2024419" cy="116395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60CD74-38FE-BBFC-CBFE-0297DFC834AE}"/>
              </a:ext>
            </a:extLst>
          </p:cNvPr>
          <p:cNvSpPr/>
          <p:nvPr/>
        </p:nvSpPr>
        <p:spPr>
          <a:xfrm>
            <a:off x="936519" y="3291768"/>
            <a:ext cx="2024419" cy="116396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B19D0-23F9-F661-8583-8D90388FBB0B}"/>
              </a:ext>
            </a:extLst>
          </p:cNvPr>
          <p:cNvSpPr/>
          <p:nvPr/>
        </p:nvSpPr>
        <p:spPr>
          <a:xfrm>
            <a:off x="936519" y="3501422"/>
            <a:ext cx="1691181" cy="116395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679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A5B3-A55B-0292-561B-A9CC2335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summarization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F5EB6-2203-9401-DFE7-2AB5529A6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dirty="0"/>
              <a:t>G</a:t>
            </a:r>
            <a:r>
              <a:rPr lang="en-US" dirty="0"/>
              <a:t>Sum architecture (Dou et al., NAACL2021)</a:t>
            </a:r>
            <a:endParaRPr lang="en-DE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63AE78D-A4DB-1216-B1A9-66A88C3AD967}"/>
              </a:ext>
            </a:extLst>
          </p:cNvPr>
          <p:cNvSpPr txBox="1"/>
          <p:nvPr/>
        </p:nvSpPr>
        <p:spPr>
          <a:xfrm>
            <a:off x="320818" y="1185429"/>
            <a:ext cx="363432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700" dirty="0">
                <a:latin typeface="Proxima Nova Rg" panose="02000506030000020004" pitchFamily="2" charset="0"/>
              </a:rPr>
              <a:t>1. Extractive summarization (k sents.)</a:t>
            </a:r>
          </a:p>
          <a:p>
            <a:r>
              <a:rPr lang="en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</a:rPr>
              <a:t>e.g., BertExt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A2766-C83D-4186-0854-D7D26889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7</a:t>
            </a:fld>
            <a:endParaRPr lang="en-DE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550927A-F4D9-C1C5-0B6C-FB8A24A7E37F}"/>
              </a:ext>
            </a:extLst>
          </p:cNvPr>
          <p:cNvSpPr/>
          <p:nvPr/>
        </p:nvSpPr>
        <p:spPr>
          <a:xfrm>
            <a:off x="818240" y="2047025"/>
            <a:ext cx="2385562" cy="1786066"/>
          </a:xfrm>
          <a:prstGeom prst="roundRect">
            <a:avLst>
              <a:gd name="adj" fmla="val 3184"/>
            </a:avLst>
          </a:prstGeom>
          <a:noFill/>
          <a:ln w="12700" cap="flat" cmpd="sng" algn="ctr">
            <a:solidFill>
              <a:srgbClr val="35374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85A07C-332E-DC9D-7139-FD28F2185E13}"/>
              </a:ext>
            </a:extLst>
          </p:cNvPr>
          <p:cNvSpPr txBox="1"/>
          <p:nvPr/>
        </p:nvSpPr>
        <p:spPr>
          <a:xfrm>
            <a:off x="890877" y="1976390"/>
            <a:ext cx="1139213" cy="169277"/>
          </a:xfrm>
          <a:prstGeom prst="rect">
            <a:avLst/>
          </a:prstGeom>
          <a:solidFill>
            <a:srgbClr val="FFFFFF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DE" sz="11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 panose="02000506030000020004" pitchFamily="2" charset="0"/>
                <a:cs typeface="Arial"/>
                <a:sym typeface="Arial"/>
              </a:rPr>
              <a:t>Radiology Report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B47F59-1CF9-1AA3-1864-288596817ED4}"/>
              </a:ext>
            </a:extLst>
          </p:cNvPr>
          <p:cNvSpPr txBox="1"/>
          <p:nvPr/>
        </p:nvSpPr>
        <p:spPr>
          <a:xfrm>
            <a:off x="850086" y="2219095"/>
            <a:ext cx="689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DE" sz="100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 panose="02000506030000020004" pitchFamily="2" charset="0"/>
                <a:cs typeface="Arial"/>
                <a:sym typeface="Arial"/>
              </a:rPr>
              <a:t>Findings: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F2B828-A6D2-58CA-1AB9-3239668745EB}"/>
              </a:ext>
            </a:extLst>
          </p:cNvPr>
          <p:cNvSpPr/>
          <p:nvPr/>
        </p:nvSpPr>
        <p:spPr>
          <a:xfrm>
            <a:off x="936520" y="2501202"/>
            <a:ext cx="2024419" cy="116395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E9487A-D6A5-2E48-01D6-0B97D45D44CA}"/>
              </a:ext>
            </a:extLst>
          </p:cNvPr>
          <p:cNvSpPr/>
          <p:nvPr/>
        </p:nvSpPr>
        <p:spPr>
          <a:xfrm>
            <a:off x="936519" y="2698346"/>
            <a:ext cx="2024419" cy="116395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46DA51-A3AC-A057-B997-D22C4F165D03}"/>
              </a:ext>
            </a:extLst>
          </p:cNvPr>
          <p:cNvSpPr/>
          <p:nvPr/>
        </p:nvSpPr>
        <p:spPr>
          <a:xfrm>
            <a:off x="936519" y="2895490"/>
            <a:ext cx="1287143" cy="118015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ADC161-E97D-986B-DD73-D7839D95E244}"/>
              </a:ext>
            </a:extLst>
          </p:cNvPr>
          <p:cNvSpPr/>
          <p:nvPr/>
        </p:nvSpPr>
        <p:spPr>
          <a:xfrm>
            <a:off x="936519" y="3094623"/>
            <a:ext cx="2024419" cy="116395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30964D-5E8D-88A1-74B7-1838702DFC7E}"/>
              </a:ext>
            </a:extLst>
          </p:cNvPr>
          <p:cNvSpPr/>
          <p:nvPr/>
        </p:nvSpPr>
        <p:spPr>
          <a:xfrm>
            <a:off x="936519" y="3291768"/>
            <a:ext cx="2024419" cy="116396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FB0243-4642-8996-6381-A077D3510A73}"/>
              </a:ext>
            </a:extLst>
          </p:cNvPr>
          <p:cNvSpPr/>
          <p:nvPr/>
        </p:nvSpPr>
        <p:spPr>
          <a:xfrm>
            <a:off x="1717992" y="2897190"/>
            <a:ext cx="504000" cy="116395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0680F2-F418-E633-7CD8-AC6E329B8BEC}"/>
              </a:ext>
            </a:extLst>
          </p:cNvPr>
          <p:cNvSpPr/>
          <p:nvPr/>
        </p:nvSpPr>
        <p:spPr>
          <a:xfrm>
            <a:off x="1130090" y="2696769"/>
            <a:ext cx="900000" cy="116395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38EDAF-1F7B-1EE3-7284-130AACC8E55D}"/>
              </a:ext>
            </a:extLst>
          </p:cNvPr>
          <p:cNvSpPr/>
          <p:nvPr/>
        </p:nvSpPr>
        <p:spPr>
          <a:xfrm>
            <a:off x="936519" y="3501422"/>
            <a:ext cx="1691181" cy="116395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654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A5B3-A55B-0292-561B-A9CC2335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Guided summarization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F5EB6-2203-9401-DFE7-2AB5529A6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dirty="0"/>
              <a:t>G</a:t>
            </a:r>
            <a:r>
              <a:rPr lang="en-US" dirty="0"/>
              <a:t>Sum architecture (Dou et al., NAACL2021)</a:t>
            </a:r>
            <a:endParaRPr lang="en-DE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7650E55-5EA8-89E3-EE92-DB4693384D60}"/>
              </a:ext>
            </a:extLst>
          </p:cNvPr>
          <p:cNvGrpSpPr/>
          <p:nvPr/>
        </p:nvGrpSpPr>
        <p:grpSpPr>
          <a:xfrm>
            <a:off x="818240" y="1976390"/>
            <a:ext cx="2385562" cy="2264547"/>
            <a:chOff x="391103" y="1404159"/>
            <a:chExt cx="2385562" cy="2264547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1681C231-C9A8-0333-592E-24F5E870896E}"/>
                </a:ext>
              </a:extLst>
            </p:cNvPr>
            <p:cNvSpPr/>
            <p:nvPr/>
          </p:nvSpPr>
          <p:spPr>
            <a:xfrm>
              <a:off x="391103" y="1474794"/>
              <a:ext cx="2385562" cy="2193912"/>
            </a:xfrm>
            <a:prstGeom prst="roundRect">
              <a:avLst>
                <a:gd name="adj" fmla="val 3184"/>
              </a:avLst>
            </a:prstGeom>
            <a:noFill/>
            <a:ln w="12700" cap="flat" cmpd="sng" algn="ctr">
              <a:solidFill>
                <a:srgbClr val="35374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C9E844-8CC7-8EF6-E51D-3343C2CE62C9}"/>
                </a:ext>
              </a:extLst>
            </p:cNvPr>
            <p:cNvSpPr txBox="1"/>
            <p:nvPr/>
          </p:nvSpPr>
          <p:spPr>
            <a:xfrm>
              <a:off x="463740" y="1404159"/>
              <a:ext cx="1139213" cy="1692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36000" tIns="0" rIns="3600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DE" sz="11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 Rg" panose="02000506030000020004" pitchFamily="2" charset="0"/>
                  <a:cs typeface="Arial"/>
                  <a:sym typeface="Arial"/>
                </a:rPr>
                <a:t>Radiology Report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B53E2D-B756-F7DE-EDA3-7B117A32E47B}"/>
                </a:ext>
              </a:extLst>
            </p:cNvPr>
            <p:cNvSpPr txBox="1"/>
            <p:nvPr/>
          </p:nvSpPr>
          <p:spPr>
            <a:xfrm>
              <a:off x="422949" y="1646864"/>
              <a:ext cx="6896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DE" sz="1000" u="sng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 Rg" panose="02000506030000020004" pitchFamily="2" charset="0"/>
                  <a:cs typeface="Arial"/>
                  <a:sym typeface="Arial"/>
                </a:rPr>
                <a:t>Findings: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119B594-0200-0265-5138-7C737E0787C9}"/>
                </a:ext>
              </a:extLst>
            </p:cNvPr>
            <p:cNvSpPr/>
            <p:nvPr/>
          </p:nvSpPr>
          <p:spPr>
            <a:xfrm>
              <a:off x="509383" y="1928971"/>
              <a:ext cx="2024419" cy="14297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4B3BDBB-85E8-4C2A-FF67-2344AA3D068C}"/>
                </a:ext>
              </a:extLst>
            </p:cNvPr>
            <p:cNvSpPr/>
            <p:nvPr/>
          </p:nvSpPr>
          <p:spPr>
            <a:xfrm>
              <a:off x="509382" y="2126115"/>
              <a:ext cx="2024419" cy="14297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6FB9CE8-E323-F483-AD1B-C8B375812488}"/>
                </a:ext>
              </a:extLst>
            </p:cNvPr>
            <p:cNvSpPr/>
            <p:nvPr/>
          </p:nvSpPr>
          <p:spPr>
            <a:xfrm>
              <a:off x="509382" y="2323259"/>
              <a:ext cx="1287143" cy="14496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7FC649-EE43-2E93-5ADD-C0095F8C8E8D}"/>
                </a:ext>
              </a:extLst>
            </p:cNvPr>
            <p:cNvSpPr/>
            <p:nvPr/>
          </p:nvSpPr>
          <p:spPr>
            <a:xfrm>
              <a:off x="509382" y="2522392"/>
              <a:ext cx="2024419" cy="14297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624F1A0-CB33-7F5C-25EF-549D322182A5}"/>
                </a:ext>
              </a:extLst>
            </p:cNvPr>
            <p:cNvSpPr/>
            <p:nvPr/>
          </p:nvSpPr>
          <p:spPr>
            <a:xfrm>
              <a:off x="509382" y="2719536"/>
              <a:ext cx="2024419" cy="14297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AA278C-2FA9-A9F8-0A83-6BB289F005D6}"/>
                </a:ext>
              </a:extLst>
            </p:cNvPr>
            <p:cNvSpPr/>
            <p:nvPr/>
          </p:nvSpPr>
          <p:spPr>
            <a:xfrm>
              <a:off x="1290855" y="2324959"/>
              <a:ext cx="504000" cy="142974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3161ECC-A415-65E6-6545-A7499ADFF93B}"/>
                </a:ext>
              </a:extLst>
            </p:cNvPr>
            <p:cNvSpPr/>
            <p:nvPr/>
          </p:nvSpPr>
          <p:spPr>
            <a:xfrm>
              <a:off x="702953" y="2124538"/>
              <a:ext cx="900000" cy="142974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6FEE0E5-999A-4464-B145-C0822D5B16A5}"/>
                </a:ext>
              </a:extLst>
            </p:cNvPr>
            <p:cNvSpPr/>
            <p:nvPr/>
          </p:nvSpPr>
          <p:spPr>
            <a:xfrm>
              <a:off x="509382" y="2929191"/>
              <a:ext cx="1691181" cy="14297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0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23F7ACA-574C-F7D2-C188-1E1983EDF76F}"/>
              </a:ext>
            </a:extLst>
          </p:cNvPr>
          <p:cNvGrpSpPr/>
          <p:nvPr/>
        </p:nvGrpSpPr>
        <p:grpSpPr>
          <a:xfrm>
            <a:off x="4573631" y="1811218"/>
            <a:ext cx="3436787" cy="2774377"/>
            <a:chOff x="4288347" y="1555935"/>
            <a:chExt cx="3436787" cy="306364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A76F3D0-691B-F657-97C0-295EBFC068A4}"/>
                </a:ext>
              </a:extLst>
            </p:cNvPr>
            <p:cNvGrpSpPr/>
            <p:nvPr/>
          </p:nvGrpSpPr>
          <p:grpSpPr>
            <a:xfrm>
              <a:off x="4288347" y="2288215"/>
              <a:ext cx="3436787" cy="533007"/>
              <a:chOff x="3990754" y="2212064"/>
              <a:chExt cx="3436787" cy="533007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0B24E29-7637-27DA-ACB8-2655C87F9073}"/>
                  </a:ext>
                </a:extLst>
              </p:cNvPr>
              <p:cNvSpPr/>
              <p:nvPr/>
            </p:nvSpPr>
            <p:spPr>
              <a:xfrm>
                <a:off x="3990754" y="2212064"/>
                <a:ext cx="1453116" cy="525447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1200" dirty="0">
                    <a:solidFill>
                      <a:schemeClr val="tx1"/>
                    </a:solidFill>
                    <a:latin typeface="Proxima Nova Rg" panose="02000506030000020004" pitchFamily="2" charset="0"/>
                  </a:rPr>
                  <a:t>Document Encoder</a:t>
                </a: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560DABC8-6A3F-9F74-7458-CE4F5E1E3688}"/>
                  </a:ext>
                </a:extLst>
              </p:cNvPr>
              <p:cNvSpPr/>
              <p:nvPr/>
            </p:nvSpPr>
            <p:spPr>
              <a:xfrm>
                <a:off x="5974425" y="2219624"/>
                <a:ext cx="1453116" cy="525447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1200" dirty="0">
                    <a:solidFill>
                      <a:schemeClr val="tx1"/>
                    </a:solidFill>
                    <a:latin typeface="Proxima Nova Rg" panose="02000506030000020004" pitchFamily="2" charset="0"/>
                  </a:rPr>
                  <a:t>Guidance Encoder</a:t>
                </a:r>
              </a:p>
            </p:txBody>
          </p:sp>
        </p:grp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12D50DE8-8B86-6ED0-036A-7BDD351C1D27}"/>
                </a:ext>
              </a:extLst>
            </p:cNvPr>
            <p:cNvSpPr/>
            <p:nvPr/>
          </p:nvSpPr>
          <p:spPr>
            <a:xfrm>
              <a:off x="5325951" y="3369803"/>
              <a:ext cx="1453116" cy="52544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200" dirty="0">
                  <a:solidFill>
                    <a:schemeClr val="tx1"/>
                  </a:solidFill>
                  <a:latin typeface="Proxima Nova Rg" panose="02000506030000020004" pitchFamily="2" charset="0"/>
                </a:rPr>
                <a:t>Decoder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4E17AA7-CC2F-44D7-FC35-47A61EEF7C20}"/>
                </a:ext>
              </a:extLst>
            </p:cNvPr>
            <p:cNvGrpSpPr/>
            <p:nvPr/>
          </p:nvGrpSpPr>
          <p:grpSpPr>
            <a:xfrm>
              <a:off x="4475163" y="1558537"/>
              <a:ext cx="1079483" cy="625898"/>
              <a:chOff x="4065374" y="1828827"/>
              <a:chExt cx="1079483" cy="625898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AE778C6-FAC8-52D3-AE97-7BFAE918A8DF}"/>
                  </a:ext>
                </a:extLst>
              </p:cNvPr>
              <p:cNvGrpSpPr/>
              <p:nvPr/>
            </p:nvGrpSpPr>
            <p:grpSpPr>
              <a:xfrm>
                <a:off x="4065374" y="1828827"/>
                <a:ext cx="284074" cy="329373"/>
                <a:chOff x="3702108" y="2160963"/>
                <a:chExt cx="284074" cy="329373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E71EE626-4603-842D-988F-B5011A289E55}"/>
                    </a:ext>
                  </a:extLst>
                </p:cNvPr>
                <p:cNvSpPr/>
                <p:nvPr/>
              </p:nvSpPr>
              <p:spPr>
                <a:xfrm>
                  <a:off x="3702109" y="2160963"/>
                  <a:ext cx="284073" cy="9022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DE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 panose="02000506030000020004" pitchFamily="2" charset="0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A11E19C-3749-EEA2-E7F3-5DB286BB43B8}"/>
                    </a:ext>
                  </a:extLst>
                </p:cNvPr>
                <p:cNvSpPr/>
                <p:nvPr/>
              </p:nvSpPr>
              <p:spPr>
                <a:xfrm>
                  <a:off x="3702108" y="2283820"/>
                  <a:ext cx="284073" cy="9022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DE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 panose="02000506030000020004" pitchFamily="2" charset="0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24AB43DB-6338-8A5C-31FD-3F386FF8F604}"/>
                    </a:ext>
                  </a:extLst>
                </p:cNvPr>
                <p:cNvSpPr/>
                <p:nvPr/>
              </p:nvSpPr>
              <p:spPr>
                <a:xfrm>
                  <a:off x="3702109" y="2400115"/>
                  <a:ext cx="284073" cy="9022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DE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 panose="02000506030000020004" pitchFamily="2" charset="0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02B41A-5CD4-16D5-89D1-72925A0F851D}"/>
                  </a:ext>
                </a:extLst>
              </p:cNvPr>
              <p:cNvSpPr txBox="1"/>
              <p:nvPr/>
            </p:nvSpPr>
            <p:spPr>
              <a:xfrm>
                <a:off x="4386316" y="1862182"/>
                <a:ext cx="758541" cy="592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1200" dirty="0">
                    <a:latin typeface="Proxima Nova Rg" panose="02000506030000020004" pitchFamily="2" charset="0"/>
                  </a:rPr>
                  <a:t>Findings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D84D995-4E83-C7D5-CEB1-4ED601BEDD77}"/>
                </a:ext>
              </a:extLst>
            </p:cNvPr>
            <p:cNvGrpSpPr/>
            <p:nvPr/>
          </p:nvGrpSpPr>
          <p:grpSpPr>
            <a:xfrm>
              <a:off x="6427927" y="1555935"/>
              <a:ext cx="1141298" cy="592543"/>
              <a:chOff x="6027883" y="1855067"/>
              <a:chExt cx="1141298" cy="592543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7123C8C-30DB-683B-DD9A-EB822B548D09}"/>
                  </a:ext>
                </a:extLst>
              </p:cNvPr>
              <p:cNvGrpSpPr/>
              <p:nvPr/>
            </p:nvGrpSpPr>
            <p:grpSpPr>
              <a:xfrm>
                <a:off x="6027883" y="1889717"/>
                <a:ext cx="284073" cy="223225"/>
                <a:chOff x="5937952" y="1998092"/>
                <a:chExt cx="284073" cy="22322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72A4EC89-0925-7AC8-50FF-A7F2EBF2F030}"/>
                    </a:ext>
                  </a:extLst>
                </p:cNvPr>
                <p:cNvSpPr/>
                <p:nvPr/>
              </p:nvSpPr>
              <p:spPr>
                <a:xfrm>
                  <a:off x="5937952" y="1998092"/>
                  <a:ext cx="284073" cy="90221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DE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 panose="02000506030000020004" pitchFamily="2" charset="0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293FEC1-395D-A6F1-88C0-E16051793350}"/>
                    </a:ext>
                  </a:extLst>
                </p:cNvPr>
                <p:cNvSpPr/>
                <p:nvPr/>
              </p:nvSpPr>
              <p:spPr>
                <a:xfrm>
                  <a:off x="5937952" y="2131096"/>
                  <a:ext cx="284073" cy="90221"/>
                </a:xfrm>
                <a:prstGeom prst="rect">
                  <a:avLst/>
                </a:prstGeom>
                <a:solidFill>
                  <a:schemeClr val="accent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DE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 panose="02000506030000020004" pitchFamily="2" charset="0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548C443-FF1D-76DF-EE44-A2BE27DE55ED}"/>
                  </a:ext>
                </a:extLst>
              </p:cNvPr>
              <p:cNvSpPr txBox="1"/>
              <p:nvPr/>
            </p:nvSpPr>
            <p:spPr>
              <a:xfrm>
                <a:off x="6336901" y="1855067"/>
                <a:ext cx="832280" cy="592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1200" dirty="0">
                    <a:latin typeface="Proxima Nova Rg" panose="02000506030000020004" pitchFamily="2" charset="0"/>
                  </a:rPr>
                  <a:t>Guidance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FACD9AB-7C46-A7B3-7896-8A32FBA4D1FE}"/>
                </a:ext>
              </a:extLst>
            </p:cNvPr>
            <p:cNvSpPr txBox="1"/>
            <p:nvPr/>
          </p:nvSpPr>
          <p:spPr>
            <a:xfrm>
              <a:off x="5227969" y="4313699"/>
              <a:ext cx="1649076" cy="305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200" dirty="0">
                  <a:latin typeface="Proxima Nova Rg" panose="02000506030000020004" pitchFamily="2" charset="0"/>
                </a:rPr>
                <a:t>Candidate Impression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3415A5D-F28D-BD27-5713-5D6649511053}"/>
                </a:ext>
              </a:extLst>
            </p:cNvPr>
            <p:cNvCxnSpPr>
              <a:endCxn id="69" idx="0"/>
            </p:cNvCxnSpPr>
            <p:nvPr/>
          </p:nvCxnSpPr>
          <p:spPr>
            <a:xfrm>
              <a:off x="5014905" y="1887910"/>
              <a:ext cx="0" cy="400305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5C52A8E-03E5-A78A-8A14-BC2A40343948}"/>
                </a:ext>
              </a:extLst>
            </p:cNvPr>
            <p:cNvCxnSpPr/>
            <p:nvPr/>
          </p:nvCxnSpPr>
          <p:spPr>
            <a:xfrm>
              <a:off x="6998576" y="1895470"/>
              <a:ext cx="0" cy="400305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2CE1BA4-3EC1-B96D-BC9F-950C59246708}"/>
                </a:ext>
              </a:extLst>
            </p:cNvPr>
            <p:cNvCxnSpPr>
              <a:cxnSpLocks/>
              <a:stCxn id="69" idx="2"/>
              <a:endCxn id="71" idx="0"/>
            </p:cNvCxnSpPr>
            <p:nvPr/>
          </p:nvCxnSpPr>
          <p:spPr>
            <a:xfrm rot="16200000" flipH="1">
              <a:off x="5255637" y="2572930"/>
              <a:ext cx="556141" cy="1037604"/>
            </a:xfrm>
            <a:prstGeom prst="bentConnector3">
              <a:avLst>
                <a:gd name="adj1" fmla="val 50000"/>
              </a:avLst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0">
              <a:extLst>
                <a:ext uri="{FF2B5EF4-FFF2-40B4-BE49-F238E27FC236}">
                  <a16:creationId xmlns:a16="http://schemas.microsoft.com/office/drawing/2014/main" id="{B9CCB0C9-3296-1A7F-4E91-C58E3F8A2952}"/>
                </a:ext>
              </a:extLst>
            </p:cNvPr>
            <p:cNvCxnSpPr>
              <a:cxnSpLocks/>
              <a:stCxn id="70" idx="2"/>
              <a:endCxn id="71" idx="0"/>
            </p:cNvCxnSpPr>
            <p:nvPr/>
          </p:nvCxnSpPr>
          <p:spPr>
            <a:xfrm rot="5400000">
              <a:off x="6251253" y="2622479"/>
              <a:ext cx="548581" cy="946067"/>
            </a:xfrm>
            <a:prstGeom prst="bentConnector3">
              <a:avLst>
                <a:gd name="adj1" fmla="val 49130"/>
              </a:avLst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F42088CD-C551-E676-E166-8EFAD16F6413}"/>
                </a:ext>
              </a:extLst>
            </p:cNvPr>
            <p:cNvCxnSpPr>
              <a:cxnSpLocks/>
            </p:cNvCxnSpPr>
            <p:nvPr/>
          </p:nvCxnSpPr>
          <p:spPr>
            <a:xfrm>
              <a:off x="6052507" y="3895250"/>
              <a:ext cx="0" cy="400305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E63AE78D-A4DB-1216-B1A9-66A88C3AD967}"/>
              </a:ext>
            </a:extLst>
          </p:cNvPr>
          <p:cNvSpPr txBox="1"/>
          <p:nvPr/>
        </p:nvSpPr>
        <p:spPr>
          <a:xfrm>
            <a:off x="320818" y="1185429"/>
            <a:ext cx="363432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700" dirty="0">
                <a:latin typeface="Proxima Nova Rg" panose="02000506030000020004" pitchFamily="2" charset="0"/>
              </a:rPr>
              <a:t>1. Extractive summarization (k sents.)</a:t>
            </a:r>
          </a:p>
          <a:p>
            <a:r>
              <a:rPr lang="en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2" charset="0"/>
              </a:rPr>
              <a:t>e.g., BertExt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5D31B2-9A4E-6D3A-ED7B-9703E7A77C46}"/>
              </a:ext>
            </a:extLst>
          </p:cNvPr>
          <p:cNvSpPr txBox="1"/>
          <p:nvPr/>
        </p:nvSpPr>
        <p:spPr>
          <a:xfrm>
            <a:off x="4572000" y="1182379"/>
            <a:ext cx="366318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700" dirty="0">
                <a:latin typeface="Proxima Nova Rg" panose="02000506030000020004" pitchFamily="2" charset="0"/>
              </a:rPr>
              <a:t>2. Guided abstractive summarization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886B0-D3D0-120F-3A33-368D8BE7136E}"/>
              </a:ext>
            </a:extLst>
          </p:cNvPr>
          <p:cNvSpPr/>
          <p:nvPr/>
        </p:nvSpPr>
        <p:spPr>
          <a:xfrm>
            <a:off x="967064" y="3832096"/>
            <a:ext cx="284073" cy="8170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7C9AD-C8B1-CC6A-49EE-4A1B1ED421B0}"/>
              </a:ext>
            </a:extLst>
          </p:cNvPr>
          <p:cNvSpPr/>
          <p:nvPr/>
        </p:nvSpPr>
        <p:spPr>
          <a:xfrm>
            <a:off x="967064" y="3952542"/>
            <a:ext cx="284073" cy="81702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AE732-BE7D-4223-9890-A12217ED497B}"/>
              </a:ext>
            </a:extLst>
          </p:cNvPr>
          <p:cNvSpPr txBox="1"/>
          <p:nvPr/>
        </p:nvSpPr>
        <p:spPr>
          <a:xfrm>
            <a:off x="1276081" y="3800718"/>
            <a:ext cx="153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Proxima Nova Rg" panose="02000506030000020004" pitchFamily="2" charset="0"/>
              </a:rPr>
              <a:t>Guidance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2D4C1-1473-7DBD-7C29-9AC910BB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2925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E0C87-CBEE-17F0-D03B-8AC476F9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Fixed-length guidance signal for all reports is ineffective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CE2C1-D45A-EF41-F7A8-A153092E4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3"/>
          <a:stretch/>
        </p:blipFill>
        <p:spPr>
          <a:xfrm>
            <a:off x="4625620" y="2157150"/>
            <a:ext cx="4147676" cy="231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8A9AF0-B4FD-C826-CC29-09C8CF302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35" y="2031091"/>
            <a:ext cx="3418076" cy="25903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A25FF1-73A9-D18D-8749-07A0CD7EB056}"/>
              </a:ext>
            </a:extLst>
          </p:cNvPr>
          <p:cNvSpPr txBox="1"/>
          <p:nvPr/>
        </p:nvSpPr>
        <p:spPr>
          <a:xfrm>
            <a:off x="4691563" y="1262501"/>
            <a:ext cx="4247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Proxima Nova Rg" panose="02000506030000020004" pitchFamily="2" charset="0"/>
              </a:rPr>
              <a:t>Hypothesis: effective guidance depends on intended target length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BBC43-7964-66BF-2A43-EA1DA1A221F9}"/>
              </a:ext>
            </a:extLst>
          </p:cNvPr>
          <p:cNvSpPr txBox="1"/>
          <p:nvPr/>
        </p:nvSpPr>
        <p:spPr>
          <a:xfrm>
            <a:off x="503135" y="1262501"/>
            <a:ext cx="4247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latin typeface="Proxima Nova Rg" panose="02000506030000020004" pitchFamily="2" charset="0"/>
              </a:rPr>
              <a:t>Longer guidance improves recall,</a:t>
            </a:r>
          </a:p>
          <a:p>
            <a:r>
              <a:rPr lang="en-US" sz="1600" dirty="0">
                <a:latin typeface="Proxima Nova Rg" panose="02000506030000020004" pitchFamily="2" charset="0"/>
              </a:rPr>
              <a:t>but deteriorates overall quality</a:t>
            </a:r>
            <a:endParaRPr lang="en-DE" sz="1600" dirty="0">
              <a:latin typeface="Proxima Nova Rg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B49F2-FA46-B7F7-D4B0-DE1501A01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2782-506E-A841-883D-86836EB7C303}" type="slidenum">
              <a:rPr lang="en-DE" smtClean="0"/>
              <a:t>9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38F6B2-20AC-AFEE-DCA2-606E6BBA44BB}"/>
              </a:ext>
            </a:extLst>
          </p:cNvPr>
          <p:cNvSpPr txBox="1"/>
          <p:nvPr/>
        </p:nvSpPr>
        <p:spPr>
          <a:xfrm>
            <a:off x="1606162" y="4621428"/>
            <a:ext cx="1343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Guidance length</a:t>
            </a:r>
          </a:p>
        </p:txBody>
      </p:sp>
    </p:spTree>
    <p:extLst>
      <p:ext uri="{BB962C8B-B14F-4D97-AF65-F5344CB8AC3E}">
        <p14:creationId xmlns:p14="http://schemas.microsoft.com/office/powerpoint/2010/main" val="14488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My Triple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DAA64"/>
      </a:accent1>
      <a:accent2>
        <a:srgbClr val="73B8CD"/>
      </a:accent2>
      <a:accent3>
        <a:srgbClr val="8E7DAE"/>
      </a:accent3>
      <a:accent4>
        <a:srgbClr val="FFFFFF"/>
      </a:accent4>
      <a:accent5>
        <a:srgbClr val="FFFFFF"/>
      </a:accent5>
      <a:accent6>
        <a:srgbClr val="FFFFFF"/>
      </a:accent6>
      <a:hlink>
        <a:srgbClr val="73B8CD"/>
      </a:hlink>
      <a:folHlink>
        <a:srgbClr val="73B8C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0-jt-theme" id="{9DE95EFD-F9EB-7B4D-8A30-FE7F81346680}" vid="{D367C1D1-F122-1645-8B5E-305C237E75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6242</TotalTime>
  <Words>2392</Words>
  <Application>Microsoft Macintosh PowerPoint</Application>
  <PresentationFormat>On-screen Show (16:9)</PresentationFormat>
  <Paragraphs>384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Proxima Nova Rg</vt:lpstr>
      <vt:lpstr>Avenir Book</vt:lpstr>
      <vt:lpstr>Arial</vt:lpstr>
      <vt:lpstr>Calibri</vt:lpstr>
      <vt:lpstr>Office Theme</vt:lpstr>
      <vt:lpstr>Guidance in Radiology Report Summarization: An Empirical Evaluation and Error Analysis</vt:lpstr>
      <vt:lpstr>Task: automatic impression generation</vt:lpstr>
      <vt:lpstr>Task: automatic impression generation</vt:lpstr>
      <vt:lpstr>Task: automatic impression generation</vt:lpstr>
      <vt:lpstr>Research contributions</vt:lpstr>
      <vt:lpstr>Guided summarization framework</vt:lpstr>
      <vt:lpstr>Guided summarization framework</vt:lpstr>
      <vt:lpstr>Guided summarization framework</vt:lpstr>
      <vt:lpstr>Fixed-length guidance signal for all reports is ineffective</vt:lpstr>
      <vt:lpstr>Variable-length extractive summaries as guidance</vt:lpstr>
      <vt:lpstr>Evaluation on two real world radiology datasets</vt:lpstr>
      <vt:lpstr>PowerPoint Presentation</vt:lpstr>
      <vt:lpstr>PowerPoint Presentation</vt:lpstr>
      <vt:lpstr>PowerPoint Presentation</vt:lpstr>
      <vt:lpstr>PowerPoint Presentation</vt:lpstr>
      <vt:lpstr>Extractive guidance helps to generate longer summaries</vt:lpstr>
      <vt:lpstr>PowerPoint Presentation</vt:lpstr>
      <vt:lpstr>Error analysis protocol (inspired by MQM)</vt:lpstr>
      <vt:lpstr>Most frequent errors are addition/omission of findings</vt:lpstr>
      <vt:lpstr>Target impressions sometimes contain followups</vt:lpstr>
      <vt:lpstr>See the paper for all 11 categories and more examples…</vt:lpstr>
      <vt:lpstr>How to explain the problems in content selection?</vt:lpstr>
      <vt:lpstr>How to explain the problems in content selection?</vt:lpstr>
      <vt:lpstr>Conclusion</vt:lpstr>
      <vt:lpstr>Extra slides</vt:lpstr>
      <vt:lpstr>Limitations of error analysis</vt:lpstr>
      <vt:lpstr>Comparisons to prior studies also often added/omitted</vt:lpstr>
      <vt:lpstr>ROUGE oracle</vt:lpstr>
      <vt:lpstr>Extractive guidance helps to generate longer summaries</vt:lpstr>
      <vt:lpstr>Aggregating span-based annotation</vt:lpstr>
      <vt:lpstr>Inter-annotator agreement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Guidance in Radiology Report Summarization: An Empirical Evaluation and Error Analysis</dc:title>
  <dc:creator>Jan Trienes</dc:creator>
  <cp:lastModifiedBy>Paul Youssef</cp:lastModifiedBy>
  <cp:revision>94</cp:revision>
  <dcterms:created xsi:type="dcterms:W3CDTF">2023-08-30T23:34:32Z</dcterms:created>
  <dcterms:modified xsi:type="dcterms:W3CDTF">2023-09-07T14:07:35Z</dcterms:modified>
</cp:coreProperties>
</file>